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8" r:id="rId2"/>
    <p:sldMasterId id="2147483676" r:id="rId3"/>
  </p:sldMasterIdLst>
  <p:notesMasterIdLst>
    <p:notesMasterId r:id="rId23"/>
  </p:notesMasterIdLst>
  <p:sldIdLst>
    <p:sldId id="305" r:id="rId4"/>
    <p:sldId id="298" r:id="rId5"/>
    <p:sldId id="306" r:id="rId6"/>
    <p:sldId id="292" r:id="rId7"/>
    <p:sldId id="296" r:id="rId8"/>
    <p:sldId id="291" r:id="rId9"/>
    <p:sldId id="310" r:id="rId10"/>
    <p:sldId id="307" r:id="rId11"/>
    <p:sldId id="309" r:id="rId12"/>
    <p:sldId id="297" r:id="rId13"/>
    <p:sldId id="314" r:id="rId14"/>
    <p:sldId id="315" r:id="rId15"/>
    <p:sldId id="316" r:id="rId16"/>
    <p:sldId id="317" r:id="rId17"/>
    <p:sldId id="318" r:id="rId18"/>
    <p:sldId id="319" r:id="rId19"/>
    <p:sldId id="320" r:id="rId20"/>
    <p:sldId id="322" r:id="rId21"/>
    <p:sldId id="321"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id="{F0B44122-8D7A-4542-BE9A-5635AF3E6C16}">
          <p14:sldIdLst>
            <p14:sldId id="305"/>
          </p14:sldIdLst>
        </p14:section>
        <p14:section name="Introduction of DSVM" id="{AE8CB5D5-20C2-488B-9A0C-D9BF1E1B666B}">
          <p14:sldIdLst>
            <p14:sldId id="298"/>
            <p14:sldId id="306"/>
            <p14:sldId id="292"/>
            <p14:sldId id="296"/>
            <p14:sldId id="291"/>
            <p14:sldId id="310"/>
            <p14:sldId id="307"/>
            <p14:sldId id="309"/>
            <p14:sldId id="297"/>
            <p14:sldId id="314"/>
            <p14:sldId id="315"/>
          </p14:sldIdLst>
        </p14:section>
        <p14:section name="CV" id="{50BF475A-5D97-4383-BCAB-09AADDCC8F5A}">
          <p14:sldIdLst>
            <p14:sldId id="316"/>
            <p14:sldId id="317"/>
            <p14:sldId id="318"/>
            <p14:sldId id="319"/>
            <p14:sldId id="320"/>
            <p14:sldId id="322"/>
            <p14:sldId id="32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D5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82426" autoAdjust="0"/>
  </p:normalViewPr>
  <p:slideViewPr>
    <p:cSldViewPr snapToGrid="0">
      <p:cViewPr varScale="1">
        <p:scale>
          <a:sx n="89" d="100"/>
          <a:sy n="89" d="100"/>
        </p:scale>
        <p:origin x="137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media/image1.jpeg>
</file>

<file path=ppt/media/image10.jpeg>
</file>

<file path=ppt/media/image11.png>
</file>

<file path=ppt/media/image12.png>
</file>

<file path=ppt/media/image13.jpeg>
</file>

<file path=ppt/media/image14.png>
</file>

<file path=ppt/media/image2.jpe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C0F0A3-BEA9-4568-A3A0-619779A37E46}" type="datetimeFigureOut">
              <a:rPr lang="zh-CN" altLang="en-US" smtClean="0"/>
              <a:t>2018/1/25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BF921A-C251-4A85-B7CB-D697C0887896}" type="slidenum">
              <a:rPr lang="zh-CN" altLang="en-US" smtClean="0"/>
              <a:t>‹#›</a:t>
            </a:fld>
            <a:endParaRPr lang="zh-CN" altLang="en-US"/>
          </a:p>
        </p:txBody>
      </p:sp>
    </p:spTree>
    <p:extLst>
      <p:ext uri="{BB962C8B-B14F-4D97-AF65-F5344CB8AC3E}">
        <p14:creationId xmlns:p14="http://schemas.microsoft.com/office/powerpoint/2010/main" val="1799576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6D3B629-ABE3-4545-9E80-4ED2B88B106F}"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71028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1" dirty="0"/>
              <a:t>同时其应用也更为广泛，利用</a:t>
            </a:r>
            <a:r>
              <a:rPr lang="en-US" altLang="zh-CN" b="1" dirty="0"/>
              <a:t>Azure</a:t>
            </a:r>
            <a:r>
              <a:rPr lang="zh-CN" altLang="en-US" b="1" dirty="0"/>
              <a:t>云平台的灵活性和可伸缩性以及</a:t>
            </a:r>
            <a:r>
              <a:rPr lang="en-US" altLang="zh-CN" b="1" dirty="0"/>
              <a:t>GPU</a:t>
            </a:r>
            <a:r>
              <a:rPr lang="zh-CN" altLang="en-US" b="1" dirty="0"/>
              <a:t>等硬件资源，可以在多种场合合理利用数据科学虚拟机。</a:t>
            </a:r>
            <a:endParaRPr lang="en-US" altLang="zh-CN" b="1" dirty="0"/>
          </a:p>
          <a:p>
            <a:endParaRPr lang="en-US" altLang="zh-CN" b="1" dirty="0"/>
          </a:p>
          <a:p>
            <a:r>
              <a:rPr lang="zh-CN" altLang="en-US" b="1" dirty="0"/>
              <a:t>比如，</a:t>
            </a:r>
            <a:endParaRPr lang="en-US" altLang="zh-CN" b="1" dirty="0"/>
          </a:p>
          <a:p>
            <a:r>
              <a:rPr lang="zh-CN" altLang="zh-CN" b="1" dirty="0"/>
              <a:t>在云中预配分析桌面</a:t>
            </a:r>
            <a:r>
              <a:rPr lang="zh-CN" altLang="en-US" b="1" dirty="0"/>
              <a:t>，</a:t>
            </a:r>
            <a:r>
              <a:rPr lang="zh-CN" altLang="zh-CN" dirty="0"/>
              <a:t>确保团队中的所有数据科学家具有可验证实验并促进协作的一致设置。 通过减少 sysadmin 负担并节省评估、安装和维护高级分析所需各种程序包所需的时间，它还降低了成本。</a:t>
            </a:r>
            <a:endParaRPr lang="en-US" altLang="zh-CN" dirty="0"/>
          </a:p>
          <a:p>
            <a:endParaRPr lang="en-US" altLang="zh-CN" dirty="0"/>
          </a:p>
          <a:p>
            <a:r>
              <a:rPr lang="zh-CN" altLang="en-US" dirty="0"/>
              <a:t>或者</a:t>
            </a:r>
            <a:r>
              <a:rPr lang="zh-CN" altLang="zh-CN" dirty="0"/>
              <a:t> </a:t>
            </a:r>
          </a:p>
          <a:p>
            <a:r>
              <a:rPr lang="zh-CN" altLang="en-US" b="1" dirty="0"/>
              <a:t>进行</a:t>
            </a:r>
            <a:r>
              <a:rPr lang="zh-CN" altLang="zh-CN" b="1" dirty="0"/>
              <a:t>数据科学训练和培训</a:t>
            </a:r>
            <a:r>
              <a:rPr lang="zh-CN" altLang="en-US" b="1" dirty="0"/>
              <a:t>的时候</a:t>
            </a:r>
            <a:r>
              <a:rPr lang="zh-CN" altLang="zh-CN" dirty="0"/>
              <a:t>确保学生设置一致，并可以预测示例运行情况。 </a:t>
            </a:r>
            <a:endParaRPr lang="en-US" altLang="zh-CN" dirty="0"/>
          </a:p>
          <a:p>
            <a:endParaRPr lang="en-US" altLang="zh-CN" b="1" dirty="0"/>
          </a:p>
          <a:p>
            <a:r>
              <a:rPr lang="zh-CN" altLang="en-US" b="1" dirty="0"/>
              <a:t>而</a:t>
            </a:r>
            <a:r>
              <a:rPr lang="zh-CN" altLang="zh-CN" b="1" dirty="0"/>
              <a:t>对于大型项目的按需弹性容量</a:t>
            </a:r>
            <a:r>
              <a:rPr lang="zh-CN" altLang="en-US" b="1" dirty="0"/>
              <a:t>，比如</a:t>
            </a:r>
            <a:r>
              <a:rPr lang="zh-CN" altLang="zh-CN" dirty="0"/>
              <a:t>数据科学编程马拉松/竞赛或大型数据建模和浏览需要扩展的硬件容量，通常持续时间比较短。 数据科学 VM 可有助于在支持需要运行高性能计算资源的扩展服务器上按照需要快速复制数据科学环境。</a:t>
            </a:r>
            <a:endParaRPr lang="en-US" altLang="zh-CN" dirty="0"/>
          </a:p>
          <a:p>
            <a:endParaRPr lang="en-US" altLang="zh-CN" dirty="0"/>
          </a:p>
          <a:p>
            <a:r>
              <a:rPr lang="zh-CN" altLang="en-US" dirty="0"/>
              <a:t>同样的对于</a:t>
            </a:r>
            <a:r>
              <a:rPr lang="zh-CN" altLang="zh-CN" b="1" dirty="0"/>
              <a:t>短期实验和评估</a:t>
            </a:r>
            <a:r>
              <a:rPr lang="zh-CN" altLang="en-US" b="1" dirty="0"/>
              <a:t>，</a:t>
            </a:r>
            <a:r>
              <a:rPr lang="zh-CN" altLang="zh-CN" dirty="0"/>
              <a:t>数据科学 VM 可用于评估或学习工具。</a:t>
            </a:r>
            <a:endParaRPr lang="en-US" altLang="zh-CN" dirty="0"/>
          </a:p>
          <a:p>
            <a:endParaRPr lang="zh-CN" altLang="zh-CN" dirty="0"/>
          </a:p>
          <a:p>
            <a:r>
              <a:rPr lang="zh-CN" altLang="en-US" b="1" dirty="0"/>
              <a:t>最最重要的就是进行</a:t>
            </a:r>
            <a:r>
              <a:rPr lang="zh-CN" altLang="zh-CN" b="1" dirty="0"/>
              <a:t>深度学习</a:t>
            </a:r>
            <a:r>
              <a:rPr lang="en-US" altLang="zh-CN" dirty="0"/>
              <a:t>GPU</a:t>
            </a:r>
            <a:r>
              <a:rPr lang="zh-CN" altLang="en-US" dirty="0"/>
              <a:t>加速，</a:t>
            </a:r>
            <a:r>
              <a:rPr lang="zh-CN" altLang="zh-CN" dirty="0"/>
              <a:t>用于在基于 GPU（图形处理单元）的硬件上使用深度学习算法的训练模型。</a:t>
            </a:r>
            <a:endParaRPr lang="zh-CN" alt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30175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4BF921A-C251-4A85-B7CB-D697C0887896}" type="slidenum">
              <a:rPr lang="zh-CN" altLang="en-US" smtClean="0"/>
              <a:t>11</a:t>
            </a:fld>
            <a:endParaRPr lang="zh-CN" altLang="en-US"/>
          </a:p>
        </p:txBody>
      </p:sp>
    </p:spTree>
    <p:extLst>
      <p:ext uri="{BB962C8B-B14F-4D97-AF65-F5344CB8AC3E}">
        <p14:creationId xmlns:p14="http://schemas.microsoft.com/office/powerpoint/2010/main" val="22952464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pt-BR" altLang="zh-CN" dirty="0"/>
              <a:t>https://github.com/THULiusj/SentimentAnalytics-Keras-CNTK-LSTM</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BF921A-C251-4A85-B7CB-D697C0887896}"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1170594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4BF921A-C251-4A85-B7CB-D697C0887896}" type="slidenum">
              <a:rPr lang="zh-CN" altLang="en-US" smtClean="0"/>
              <a:t>13</a:t>
            </a:fld>
            <a:endParaRPr lang="zh-CN" altLang="en-US"/>
          </a:p>
        </p:txBody>
      </p:sp>
    </p:spTree>
    <p:extLst>
      <p:ext uri="{BB962C8B-B14F-4D97-AF65-F5344CB8AC3E}">
        <p14:creationId xmlns:p14="http://schemas.microsoft.com/office/powerpoint/2010/main" val="37258852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4BF921A-C251-4A85-B7CB-D697C0887896}" type="slidenum">
              <a:rPr lang="zh-CN" altLang="en-US" smtClean="0"/>
              <a:t>14</a:t>
            </a:fld>
            <a:endParaRPr lang="zh-CN" altLang="en-US"/>
          </a:p>
        </p:txBody>
      </p:sp>
    </p:spTree>
    <p:extLst>
      <p:ext uri="{BB962C8B-B14F-4D97-AF65-F5344CB8AC3E}">
        <p14:creationId xmlns:p14="http://schemas.microsoft.com/office/powerpoint/2010/main" val="29850527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BF921A-C251-4A85-B7CB-D697C0887896}"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848852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pt-BR" altLang="zh-CN" dirty="0"/>
              <a:t>https://github.com/THULiusj/BirdClassification-Keras-Tensorflow-Inception</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BF921A-C251-4A85-B7CB-D697C0887896}"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437561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BF921A-C251-4A85-B7CB-D697C0887896}"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9605816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RPN?</a:t>
            </a:r>
            <a:r>
              <a:rPr lang="zh-CN" altLang="en-US"/>
              <a:t>这个怎么训练的？</a:t>
            </a:r>
            <a:endParaRPr lang="zh-CN" altLang="en-US" dirty="0"/>
          </a:p>
        </p:txBody>
      </p:sp>
      <p:sp>
        <p:nvSpPr>
          <p:cNvPr id="4" name="灯片编号占位符 3"/>
          <p:cNvSpPr>
            <a:spLocks noGrp="1"/>
          </p:cNvSpPr>
          <p:nvPr>
            <p:ph type="sldNum" sz="quarter" idx="10"/>
          </p:nvPr>
        </p:nvSpPr>
        <p:spPr/>
        <p:txBody>
          <a:bodyPr/>
          <a:lstStyle/>
          <a:p>
            <a:fld id="{54BF921A-C251-4A85-B7CB-D697C0887896}" type="slidenum">
              <a:rPr lang="zh-CN" altLang="en-US" smtClean="0"/>
              <a:t>18</a:t>
            </a:fld>
            <a:endParaRPr lang="zh-CN" altLang="en-US"/>
          </a:p>
        </p:txBody>
      </p:sp>
    </p:spTree>
    <p:extLst>
      <p:ext uri="{BB962C8B-B14F-4D97-AF65-F5344CB8AC3E}">
        <p14:creationId xmlns:p14="http://schemas.microsoft.com/office/powerpoint/2010/main" val="34087718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pt-BR" altLang="zh-CN" dirty="0"/>
              <a:t>https://github.com/THULiusj/CosmicadDetection-Keras-Tensorflow-FasterRCNN</a:t>
            </a:r>
            <a:endParaRPr lang="en-US" altLang="zh-CN"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4BF921A-C251-4A85-B7CB-D697C0887896}"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572352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24933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4BF921A-C251-4A85-B7CB-D697C0887896}" type="slidenum">
              <a:rPr lang="zh-CN" altLang="en-US" smtClean="0"/>
              <a:t>3</a:t>
            </a:fld>
            <a:endParaRPr lang="zh-CN" altLang="en-US"/>
          </a:p>
        </p:txBody>
      </p:sp>
    </p:spTree>
    <p:extLst>
      <p:ext uri="{BB962C8B-B14F-4D97-AF65-F5344CB8AC3E}">
        <p14:creationId xmlns:p14="http://schemas.microsoft.com/office/powerpoint/2010/main" val="1385588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54BF921A-C251-4A85-B7CB-D697C0887896}" type="slidenum">
              <a:rPr lang="zh-CN" altLang="en-US" smtClean="0"/>
              <a:t>4</a:t>
            </a:fld>
            <a:endParaRPr lang="zh-CN" altLang="en-US"/>
          </a:p>
        </p:txBody>
      </p:sp>
    </p:spTree>
    <p:extLst>
      <p:ext uri="{BB962C8B-B14F-4D97-AF65-F5344CB8AC3E}">
        <p14:creationId xmlns:p14="http://schemas.microsoft.com/office/powerpoint/2010/main" val="1618991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好了，说了这么多，那我们来看看数据科学虚拟机。该虚拟机充分利用</a:t>
            </a:r>
            <a:r>
              <a:rPr lang="en-US" altLang="zh-CN" dirty="0"/>
              <a:t>Azure</a:t>
            </a:r>
            <a:r>
              <a:rPr lang="zh-CN" altLang="en-US" dirty="0"/>
              <a:t>云平台的特性，支持多种操作系统，同时预装了多种不同的深度学习框架，包括微软认知工具包，</a:t>
            </a:r>
            <a:r>
              <a:rPr lang="en-US" altLang="zh-CN" dirty="0" err="1"/>
              <a:t>TensorFlow</a:t>
            </a:r>
            <a:r>
              <a:rPr lang="zh-CN" altLang="en-US" dirty="0"/>
              <a:t>，</a:t>
            </a:r>
            <a:r>
              <a:rPr lang="en-US" altLang="zh-CN" dirty="0"/>
              <a:t>Caffe</a:t>
            </a:r>
            <a:r>
              <a:rPr lang="zh-CN" altLang="en-US" dirty="0"/>
              <a:t>，</a:t>
            </a:r>
            <a:r>
              <a:rPr lang="en-US" altLang="zh-CN" dirty="0" err="1"/>
              <a:t>mxnet</a:t>
            </a:r>
            <a:r>
              <a:rPr lang="zh-CN" altLang="en-US" dirty="0"/>
              <a:t>以及</a:t>
            </a:r>
            <a:r>
              <a:rPr lang="en-US" altLang="zh-CN" dirty="0" err="1"/>
              <a:t>keras</a:t>
            </a:r>
            <a:r>
              <a:rPr lang="zh-CN" altLang="en-US" dirty="0"/>
              <a:t>等。并且预置</a:t>
            </a:r>
            <a:r>
              <a:rPr lang="en-US" altLang="zh-CN" dirty="0"/>
              <a:t>Python</a:t>
            </a:r>
            <a:r>
              <a:rPr lang="zh-CN" altLang="en-US" dirty="0"/>
              <a:t>和</a:t>
            </a:r>
            <a:r>
              <a:rPr lang="en-US" altLang="zh-CN" dirty="0"/>
              <a:t>R</a:t>
            </a:r>
            <a:r>
              <a:rPr lang="zh-CN" altLang="en-US" dirty="0"/>
              <a:t>环境供用户使用，可以充分利用</a:t>
            </a:r>
            <a:r>
              <a:rPr lang="en-US" altLang="zh-CN" dirty="0"/>
              <a:t>Azure</a:t>
            </a:r>
            <a:r>
              <a:rPr lang="zh-CN" altLang="en-US" dirty="0"/>
              <a:t>云平台上的</a:t>
            </a:r>
            <a:r>
              <a:rPr lang="en-US" altLang="zh-CN" dirty="0"/>
              <a:t>GPU</a:t>
            </a:r>
            <a:r>
              <a:rPr lang="zh-CN" altLang="en-US" dirty="0"/>
              <a:t>资源。</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319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NC: </a:t>
            </a:r>
            <a:r>
              <a:rPr lang="en-US" altLang="zh-CN" sz="1200" b="0" i="0" kern="1200" dirty="0">
                <a:solidFill>
                  <a:schemeClr val="tx1"/>
                </a:solidFill>
                <a:effectLst/>
                <a:latin typeface="+mn-lt"/>
                <a:ea typeface="+mn-ea"/>
                <a:cs typeface="+mn-cs"/>
              </a:rPr>
              <a:t>energy exploration applications, crash simulations, ray traced rendering, deep learning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NCv2: </a:t>
            </a:r>
            <a:r>
              <a:rPr lang="en-US" altLang="zh-CN" dirty="0">
                <a:solidFill>
                  <a:srgbClr val="222222"/>
                </a:solidFill>
                <a:latin typeface="segoe-ui_normal"/>
              </a:rPr>
              <a:t>These GPUs can provide more than 2x the computational performance of the current NC-series. Customers can take advantage of these updated GPUs for traditional HPC workloads such as reservoir modeling, DNA sequencing, protein analysis, Monte Carlo simulations, and others.</a:t>
            </a:r>
            <a:endParaRPr lang="zh-CN" altLang="en-US" dirty="0"/>
          </a:p>
          <a:p>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98495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solidFill>
                  <a:srgbClr val="222222"/>
                </a:solidFill>
                <a:latin typeface="segoe-ui_normal"/>
              </a:rPr>
              <a:t>Customers can take advantage of these updated GPUs for traditional HPC workloads such as reservoir modeling, DNA sequencing, protein analysis, Monte Carlo simulations, and others.</a:t>
            </a: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54BF921A-C251-4A85-B7CB-D697C0887896}" type="slidenum">
              <a:rPr lang="zh-CN" altLang="en-US" smtClean="0"/>
              <a:t>7</a:t>
            </a:fld>
            <a:endParaRPr lang="zh-CN" altLang="en-US"/>
          </a:p>
        </p:txBody>
      </p:sp>
    </p:spTree>
    <p:extLst>
      <p:ext uri="{BB962C8B-B14F-4D97-AF65-F5344CB8AC3E}">
        <p14:creationId xmlns:p14="http://schemas.microsoft.com/office/powerpoint/2010/main" val="25228124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ND: </a:t>
            </a:r>
            <a:r>
              <a:rPr lang="en-US" altLang="zh-CN" sz="1200" b="0" i="0" kern="1200" dirty="0">
                <a:solidFill>
                  <a:schemeClr val="tx1"/>
                </a:solidFill>
                <a:effectLst/>
                <a:latin typeface="+mn-lt"/>
                <a:ea typeface="+mn-ea"/>
                <a:cs typeface="+mn-cs"/>
              </a:rPr>
              <a:t>These instances provide excellent performance for single-precision floating point operations, for AI workloads utilizing Microsoft Cognitive Toolkit. The ND-series also offers a much larger GPU memory size (24 GB), enabling to fit much larger neural net models. </a:t>
            </a:r>
            <a:endParaRPr lang="zh-CN" altLang="en-US" dirty="0"/>
          </a:p>
        </p:txBody>
      </p:sp>
      <p:sp>
        <p:nvSpPr>
          <p:cNvPr id="4" name="灯片编号占位符 3"/>
          <p:cNvSpPr>
            <a:spLocks noGrp="1"/>
          </p:cNvSpPr>
          <p:nvPr>
            <p:ph type="sldNum" sz="quarter" idx="10"/>
          </p:nvPr>
        </p:nvSpPr>
        <p:spPr/>
        <p:txBody>
          <a:bodyPr/>
          <a:lstStyle/>
          <a:p>
            <a:fld id="{54BF921A-C251-4A85-B7CB-D697C0887896}" type="slidenum">
              <a:rPr lang="zh-CN" altLang="en-US" smtClean="0"/>
              <a:t>8</a:t>
            </a:fld>
            <a:endParaRPr lang="zh-CN" altLang="en-US"/>
          </a:p>
        </p:txBody>
      </p:sp>
    </p:spTree>
    <p:extLst>
      <p:ext uri="{BB962C8B-B14F-4D97-AF65-F5344CB8AC3E}">
        <p14:creationId xmlns:p14="http://schemas.microsoft.com/office/powerpoint/2010/main" val="2275943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4BF921A-C251-4A85-B7CB-D697C0887896}" type="slidenum">
              <a:rPr lang="zh-CN" altLang="en-US" smtClean="0"/>
              <a:t>9</a:t>
            </a:fld>
            <a:endParaRPr lang="zh-CN" altLang="en-US"/>
          </a:p>
        </p:txBody>
      </p:sp>
    </p:spTree>
    <p:extLst>
      <p:ext uri="{BB962C8B-B14F-4D97-AF65-F5344CB8AC3E}">
        <p14:creationId xmlns:p14="http://schemas.microsoft.com/office/powerpoint/2010/main" val="35962153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5" name="Rectangle 4"/>
          <p:cNvSpPr/>
          <p:nvPr/>
        </p:nvSpPr>
        <p:spPr>
          <a:xfrm>
            <a:off x="18903" y="2514600"/>
            <a:ext cx="12192000" cy="25146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latin typeface="Segoe UI Light" panose="020B0502040204020203" pitchFamily="34" charset="0"/>
              <a:cs typeface="Segoe UI Light" panose="020B0502040204020203" pitchFamily="34" charset="0"/>
            </a:endParaRPr>
          </a:p>
        </p:txBody>
      </p:sp>
      <p:sp>
        <p:nvSpPr>
          <p:cNvPr id="6" name="TextBox 5"/>
          <p:cNvSpPr txBox="1"/>
          <p:nvPr/>
        </p:nvSpPr>
        <p:spPr>
          <a:xfrm>
            <a:off x="20072" y="1647906"/>
            <a:ext cx="9969500" cy="861774"/>
          </a:xfrm>
          <a:prstGeom prst="rect">
            <a:avLst/>
          </a:prstGeom>
          <a:noFill/>
        </p:spPr>
        <p:txBody>
          <a:bodyPr wrap="square" rtlCol="0">
            <a:spAutoFit/>
          </a:bodyPr>
          <a:lstStyle/>
          <a:p>
            <a:r>
              <a:rPr lang="en-US" sz="4800" dirty="0">
                <a:solidFill>
                  <a:srgbClr val="000000">
                    <a:lumMod val="65000"/>
                    <a:lumOff val="35000"/>
                  </a:srgbClr>
                </a:solidFill>
                <a:latin typeface="Segoe UI Light" pitchFamily="34" charset="0"/>
                <a:ea typeface="Segoe UI" pitchFamily="34" charset="0"/>
                <a:cs typeface="Segoe UI Light" panose="020B0502040204020203" pitchFamily="34" charset="0"/>
              </a:rPr>
              <a:t>Microsoft</a:t>
            </a:r>
            <a:r>
              <a:rPr lang="en-US" baseline="100000" dirty="0">
                <a:solidFill>
                  <a:srgbClr val="000000">
                    <a:lumMod val="65000"/>
                    <a:lumOff val="35000"/>
                  </a:srgbClr>
                </a:solidFill>
                <a:latin typeface="Segoe UI Light" pitchFamily="34" charset="0"/>
                <a:ea typeface="Segoe UI" pitchFamily="34" charset="0"/>
                <a:cs typeface="Segoe UI Light" panose="020B0502040204020203" pitchFamily="34" charset="0"/>
              </a:rPr>
              <a:t>®</a:t>
            </a:r>
            <a:r>
              <a:rPr lang="en-US" sz="4400" dirty="0">
                <a:solidFill>
                  <a:srgbClr val="000000">
                    <a:lumMod val="65000"/>
                    <a:lumOff val="35000"/>
                  </a:srgbClr>
                </a:solidFill>
                <a:latin typeface="Segoe UI Light" pitchFamily="34" charset="0"/>
                <a:ea typeface="Segoe UI" pitchFamily="34" charset="0"/>
                <a:cs typeface="Segoe UI Light" panose="020B0502040204020203" pitchFamily="34" charset="0"/>
              </a:rPr>
              <a:t> </a:t>
            </a:r>
            <a:r>
              <a:rPr lang="en-US" sz="4800" dirty="0">
                <a:solidFill>
                  <a:srgbClr val="000000">
                    <a:lumMod val="65000"/>
                    <a:lumOff val="35000"/>
                  </a:srgbClr>
                </a:solidFill>
                <a:latin typeface="Segoe UI Light" pitchFamily="34" charset="0"/>
                <a:ea typeface="Segoe UI" pitchFamily="34" charset="0"/>
                <a:cs typeface="Segoe UI Light" panose="020B0502040204020203" pitchFamily="34" charset="0"/>
              </a:rPr>
              <a:t>Virtual Academy</a:t>
            </a:r>
          </a:p>
        </p:txBody>
      </p:sp>
      <p:pic>
        <p:nvPicPr>
          <p:cNvPr id="10" name="Picture 9"/>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1" y="2514600"/>
            <a:ext cx="4084320" cy="2514600"/>
          </a:xfrm>
          <a:prstGeom prst="rect">
            <a:avLst/>
          </a:prstGeom>
        </p:spPr>
      </p:pic>
      <p:sp>
        <p:nvSpPr>
          <p:cNvPr id="726019" name="Rectangle 3"/>
          <p:cNvSpPr>
            <a:spLocks noGrp="1" noChangeArrowheads="1"/>
          </p:cNvSpPr>
          <p:nvPr>
            <p:ph type="ctrTitle" sz="quarter" hasCustomPrompt="1"/>
          </p:nvPr>
        </p:nvSpPr>
        <p:spPr>
          <a:xfrm>
            <a:off x="4142377" y="2774736"/>
            <a:ext cx="7643223" cy="1129607"/>
          </a:xfrm>
          <a:ln algn="ctr"/>
        </p:spPr>
        <p:txBody>
          <a:bodyPr wrap="square" tIns="0" rIns="0" bIns="0">
            <a:spAutoFit/>
          </a:bodyPr>
          <a:lstStyle>
            <a:lvl1pPr algn="l">
              <a:spcBef>
                <a:spcPct val="60000"/>
              </a:spcBef>
              <a:buClr>
                <a:schemeClr val="hlink"/>
              </a:buClr>
              <a:buSzPct val="90000"/>
              <a:buFontTx/>
              <a:buNone/>
              <a:defRPr sz="8400" baseline="0">
                <a:solidFill>
                  <a:schemeClr val="bg1"/>
                </a:solidFill>
                <a:latin typeface="Segoe UI Light" panose="020B0502040204020203" pitchFamily="34" charset="0"/>
                <a:cs typeface="Segoe UI Light" panose="020B0502040204020203" pitchFamily="34" charset="0"/>
              </a:defRPr>
            </a:lvl1pPr>
          </a:lstStyle>
          <a:p>
            <a:r>
              <a:rPr lang="en-US" dirty="0"/>
              <a:t>Course #</a:t>
            </a:r>
          </a:p>
        </p:txBody>
      </p:sp>
      <p:sp>
        <p:nvSpPr>
          <p:cNvPr id="726020" name="Rectangle 4"/>
          <p:cNvSpPr>
            <a:spLocks noGrp="1" noChangeArrowheads="1"/>
          </p:cNvSpPr>
          <p:nvPr>
            <p:ph type="subTitle" sz="quarter" idx="1" hasCustomPrompt="1"/>
          </p:nvPr>
        </p:nvSpPr>
        <p:spPr>
          <a:xfrm>
            <a:off x="4161729" y="3925328"/>
            <a:ext cx="7701280" cy="1103872"/>
          </a:xfrm>
        </p:spPr>
        <p:txBody>
          <a:bodyPr lIns="91440" tIns="45720" rIns="91440" bIns="45720"/>
          <a:lstStyle>
            <a:lvl1pPr marL="0" indent="0" algn="l">
              <a:lnSpc>
                <a:spcPct val="95000"/>
              </a:lnSpc>
              <a:spcBef>
                <a:spcPct val="60000"/>
              </a:spcBef>
              <a:buFontTx/>
              <a:buNone/>
              <a:defRPr sz="2800">
                <a:solidFill>
                  <a:schemeClr val="bg1"/>
                </a:solidFill>
                <a:latin typeface="Segoe UI Light" panose="020B0502040204020203" pitchFamily="34" charset="0"/>
                <a:ea typeface="Segoe UI Light" panose="020B0502040204020203" pitchFamily="34" charset="0"/>
                <a:cs typeface="Segoe UI Light" panose="020B0502040204020203" pitchFamily="34" charset="0"/>
              </a:defRPr>
            </a:lvl1pPr>
          </a:lstStyle>
          <a:p>
            <a:r>
              <a:rPr lang="en-US" dirty="0"/>
              <a:t>Click to edit Course title</a:t>
            </a:r>
          </a:p>
        </p:txBody>
      </p:sp>
    </p:spTree>
    <p:extLst>
      <p:ext uri="{BB962C8B-B14F-4D97-AF65-F5344CB8AC3E}">
        <p14:creationId xmlns:p14="http://schemas.microsoft.com/office/powerpoint/2010/main" val="28702549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2270" y="0"/>
            <a:ext cx="12204269" cy="6858000"/>
          </a:xfrm>
          <a:prstGeom prst="rect">
            <a:avLst/>
          </a:prstGeom>
        </p:spPr>
      </p:pic>
      <p:sp>
        <p:nvSpPr>
          <p:cNvPr id="4" name="Rectangle 3"/>
          <p:cNvSpPr/>
          <p:nvPr userDrawn="1"/>
        </p:nvSpPr>
        <p:spPr bwMode="auto">
          <a:xfrm>
            <a:off x="-12271" y="0"/>
            <a:ext cx="12204269" cy="6858000"/>
          </a:xfrm>
          <a:prstGeom prst="rect">
            <a:avLst/>
          </a:prstGeom>
          <a:solidFill>
            <a:srgbClr val="000000">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err="1">
              <a:ln>
                <a:solidFill>
                  <a:sysClr val="windowText" lastClr="000000"/>
                </a:solidFill>
              </a:ln>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09058591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mp; Non-bulleted text White Backgroun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400">
                <a:solidFill>
                  <a:schemeClr val="bg1"/>
                </a:solidFill>
              </a:defRPr>
            </a:lvl1pPr>
          </a:lstStyle>
          <a:p>
            <a:r>
              <a:rPr lang="en-US" dirty="0"/>
              <a:t>Click to edit Master title style</a:t>
            </a:r>
          </a:p>
        </p:txBody>
      </p:sp>
      <p:sp>
        <p:nvSpPr>
          <p:cNvPr id="6" name="Text Placeholder 5"/>
          <p:cNvSpPr>
            <a:spLocks noGrp="1"/>
          </p:cNvSpPr>
          <p:nvPr>
            <p:ph type="body" sz="quarter" idx="10"/>
          </p:nvPr>
        </p:nvSpPr>
        <p:spPr>
          <a:xfrm>
            <a:off x="269240" y="1189178"/>
            <a:ext cx="11653523" cy="1890133"/>
          </a:xfrm>
        </p:spPr>
        <p:txBody>
          <a:bodyPr/>
          <a:lstStyle>
            <a:lvl1pPr marL="0" indent="0">
              <a:buNone/>
              <a:defRPr sz="3600">
                <a:solidFill>
                  <a:schemeClr val="bg1"/>
                </a:solidFill>
              </a:defRPr>
            </a:lvl1pPr>
            <a:lvl2pPr marL="0" indent="0">
              <a:buFontTx/>
              <a:buNone/>
              <a:defRPr sz="1800">
                <a:solidFill>
                  <a:schemeClr val="bg1"/>
                </a:solidFill>
              </a:defRPr>
            </a:lvl2pPr>
            <a:lvl3pPr marL="224054" indent="0">
              <a:buNone/>
              <a:defRPr sz="1800">
                <a:solidFill>
                  <a:schemeClr val="bg1"/>
                </a:solidFill>
              </a:defRPr>
            </a:lvl3pPr>
            <a:lvl4pPr marL="448107" indent="0">
              <a:buNone/>
              <a:defRPr sz="1600">
                <a:solidFill>
                  <a:schemeClr val="bg1"/>
                </a:solidFill>
              </a:defRPr>
            </a:lvl4pPr>
            <a:lvl5pPr marL="672161" indent="0">
              <a:buNone/>
              <a:defRPr sz="16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0161806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Only white backgroun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410939380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813947"/>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23492093"/>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1_Title Only white backgroun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6" name="Rectangle 35"/>
          <p:cNvSpPr/>
          <p:nvPr userDrawn="1"/>
        </p:nvSpPr>
        <p:spPr bwMode="auto">
          <a:xfrm>
            <a:off x="0" y="6325187"/>
            <a:ext cx="12192000" cy="532814"/>
          </a:xfrm>
          <a:prstGeom prst="rect">
            <a:avLst/>
          </a:prstGeom>
          <a:solidFill>
            <a:srgbClr val="409AE1"/>
          </a:solidFill>
          <a:ln w="28575">
            <a:noFill/>
          </a:ln>
        </p:spPr>
        <p:txBody>
          <a:bodyPr vert="horz" wrap="square" lIns="91414" tIns="45706" rIns="91414" bIns="45706" numCol="1" anchor="t" anchorCtr="0" compatLnSpc="1">
            <a:prstTxWarp prst="textNoShape">
              <a:avLst/>
            </a:prstTxWarp>
          </a:bodyPr>
          <a:lstStyle/>
          <a:p>
            <a:pPr marR="0" lvl="0" indent="0" defTabSz="932384" fontAlgn="auto">
              <a:lnSpc>
                <a:spcPct val="100000"/>
              </a:lnSpc>
              <a:spcBef>
                <a:spcPts val="0"/>
              </a:spcBef>
              <a:spcAft>
                <a:spcPts val="0"/>
              </a:spcAft>
              <a:buClrTx/>
              <a:buSzTx/>
              <a:buFontTx/>
              <a:buNone/>
              <a:tabLst/>
            </a:pPr>
            <a:endParaRPr kumimoji="0" lang="en-US" sz="1050" b="0" i="0" u="none" strike="noStrike" kern="0" cap="none" spc="0" normalizeH="0" baseline="0" dirty="0">
              <a:ln>
                <a:noFill/>
              </a:ln>
              <a:solidFill>
                <a:srgbClr val="333333"/>
              </a:solidFill>
              <a:effectLst/>
              <a:uLnTx/>
              <a:uFillTx/>
            </a:endParaRPr>
          </a:p>
        </p:txBody>
      </p:sp>
      <p:sp>
        <p:nvSpPr>
          <p:cNvPr id="6" name="Freeform 539"/>
          <p:cNvSpPr>
            <a:spLocks noChangeAspect="1"/>
          </p:cNvSpPr>
          <p:nvPr userDrawn="1"/>
        </p:nvSpPr>
        <p:spPr bwMode="auto">
          <a:xfrm>
            <a:off x="9303796" y="5959092"/>
            <a:ext cx="1968055" cy="1082010"/>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rgbClr val="409AE1"/>
          </a:solidFill>
          <a:ln w="28575">
            <a:noFill/>
          </a:ln>
          <a:extLst/>
        </p:spPr>
        <p:txBody>
          <a:bodyPr vert="horz" wrap="square" lIns="91414" tIns="45706" rIns="91414" bIns="45706" numCol="1" anchor="t" anchorCtr="0" compatLnSpc="1">
            <a:prstTxWarp prst="textNoShape">
              <a:avLst/>
            </a:prstTxWarp>
          </a:bodyPr>
          <a:lstStyle/>
          <a:p>
            <a:pPr marL="0" marR="0" lvl="0" indent="0" defTabSz="932384"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dirty="0">
              <a:ln>
                <a:noFill/>
              </a:ln>
              <a:solidFill>
                <a:srgbClr val="333333"/>
              </a:solidFill>
              <a:effectLst/>
              <a:uLnTx/>
              <a:uFillTx/>
            </a:endParaRPr>
          </a:p>
        </p:txBody>
      </p:sp>
      <p:grpSp>
        <p:nvGrpSpPr>
          <p:cNvPr id="9" name="Group 8"/>
          <p:cNvGrpSpPr/>
          <p:nvPr userDrawn="1"/>
        </p:nvGrpSpPr>
        <p:grpSpPr>
          <a:xfrm>
            <a:off x="9338575" y="6216162"/>
            <a:ext cx="1824626" cy="773723"/>
            <a:chOff x="4494770" y="2621197"/>
            <a:chExt cx="3127126" cy="1326043"/>
          </a:xfrm>
        </p:grpSpPr>
        <p:sp>
          <p:nvSpPr>
            <p:cNvPr id="10" name="Freeform 12"/>
            <p:cNvSpPr>
              <a:spLocks/>
            </p:cNvSpPr>
            <p:nvPr/>
          </p:nvSpPr>
          <p:spPr bwMode="auto">
            <a:xfrm>
              <a:off x="4494770" y="3400845"/>
              <a:ext cx="457856" cy="62986"/>
            </a:xfrm>
            <a:custGeom>
              <a:avLst/>
              <a:gdLst>
                <a:gd name="T0" fmla="*/ 704 w 756"/>
                <a:gd name="T1" fmla="*/ 104 h 104"/>
                <a:gd name="T2" fmla="*/ 52 w 756"/>
                <a:gd name="T3" fmla="*/ 104 h 104"/>
                <a:gd name="T4" fmla="*/ 52 w 756"/>
                <a:gd name="T5" fmla="*/ 104 h 104"/>
                <a:gd name="T6" fmla="*/ 42 w 756"/>
                <a:gd name="T7" fmla="*/ 104 h 104"/>
                <a:gd name="T8" fmla="*/ 32 w 756"/>
                <a:gd name="T9" fmla="*/ 100 h 104"/>
                <a:gd name="T10" fmla="*/ 22 w 756"/>
                <a:gd name="T11" fmla="*/ 96 h 104"/>
                <a:gd name="T12" fmla="*/ 14 w 756"/>
                <a:gd name="T13" fmla="*/ 90 h 104"/>
                <a:gd name="T14" fmla="*/ 8 w 756"/>
                <a:gd name="T15" fmla="*/ 82 h 104"/>
                <a:gd name="T16" fmla="*/ 4 w 756"/>
                <a:gd name="T17" fmla="*/ 72 h 104"/>
                <a:gd name="T18" fmla="*/ 0 w 756"/>
                <a:gd name="T19" fmla="*/ 62 h 104"/>
                <a:gd name="T20" fmla="*/ 0 w 756"/>
                <a:gd name="T21" fmla="*/ 52 h 104"/>
                <a:gd name="T22" fmla="*/ 0 w 756"/>
                <a:gd name="T23" fmla="*/ 52 h 104"/>
                <a:gd name="T24" fmla="*/ 0 w 756"/>
                <a:gd name="T25" fmla="*/ 42 h 104"/>
                <a:gd name="T26" fmla="*/ 4 w 756"/>
                <a:gd name="T27" fmla="*/ 32 h 104"/>
                <a:gd name="T28" fmla="*/ 8 w 756"/>
                <a:gd name="T29" fmla="*/ 22 h 104"/>
                <a:gd name="T30" fmla="*/ 14 w 756"/>
                <a:gd name="T31" fmla="*/ 16 h 104"/>
                <a:gd name="T32" fmla="*/ 22 w 756"/>
                <a:gd name="T33" fmla="*/ 8 h 104"/>
                <a:gd name="T34" fmla="*/ 32 w 756"/>
                <a:gd name="T35" fmla="*/ 4 h 104"/>
                <a:gd name="T36" fmla="*/ 42 w 756"/>
                <a:gd name="T37" fmla="*/ 0 h 104"/>
                <a:gd name="T38" fmla="*/ 52 w 756"/>
                <a:gd name="T39" fmla="*/ 0 h 104"/>
                <a:gd name="T40" fmla="*/ 704 w 756"/>
                <a:gd name="T41" fmla="*/ 0 h 104"/>
                <a:gd name="T42" fmla="*/ 704 w 756"/>
                <a:gd name="T43" fmla="*/ 0 h 104"/>
                <a:gd name="T44" fmla="*/ 714 w 756"/>
                <a:gd name="T45" fmla="*/ 0 h 104"/>
                <a:gd name="T46" fmla="*/ 724 w 756"/>
                <a:gd name="T47" fmla="*/ 4 h 104"/>
                <a:gd name="T48" fmla="*/ 732 w 756"/>
                <a:gd name="T49" fmla="*/ 8 h 104"/>
                <a:gd name="T50" fmla="*/ 740 w 756"/>
                <a:gd name="T51" fmla="*/ 16 h 104"/>
                <a:gd name="T52" fmla="*/ 748 w 756"/>
                <a:gd name="T53" fmla="*/ 22 h 104"/>
                <a:gd name="T54" fmla="*/ 752 w 756"/>
                <a:gd name="T55" fmla="*/ 32 h 104"/>
                <a:gd name="T56" fmla="*/ 756 w 756"/>
                <a:gd name="T57" fmla="*/ 42 h 104"/>
                <a:gd name="T58" fmla="*/ 756 w 756"/>
                <a:gd name="T59" fmla="*/ 52 h 104"/>
                <a:gd name="T60" fmla="*/ 756 w 756"/>
                <a:gd name="T61" fmla="*/ 52 h 104"/>
                <a:gd name="T62" fmla="*/ 756 w 756"/>
                <a:gd name="T63" fmla="*/ 62 h 104"/>
                <a:gd name="T64" fmla="*/ 752 w 756"/>
                <a:gd name="T65" fmla="*/ 72 h 104"/>
                <a:gd name="T66" fmla="*/ 748 w 756"/>
                <a:gd name="T67" fmla="*/ 82 h 104"/>
                <a:gd name="T68" fmla="*/ 740 w 756"/>
                <a:gd name="T69" fmla="*/ 90 h 104"/>
                <a:gd name="T70" fmla="*/ 732 w 756"/>
                <a:gd name="T71" fmla="*/ 96 h 104"/>
                <a:gd name="T72" fmla="*/ 724 w 756"/>
                <a:gd name="T73" fmla="*/ 100 h 104"/>
                <a:gd name="T74" fmla="*/ 714 w 756"/>
                <a:gd name="T75" fmla="*/ 104 h 104"/>
                <a:gd name="T76" fmla="*/ 704 w 756"/>
                <a:gd name="T77" fmla="*/ 104 h 104"/>
                <a:gd name="T78" fmla="*/ 704 w 756"/>
                <a:gd name="T7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6" h="104">
                  <a:moveTo>
                    <a:pt x="704" y="104"/>
                  </a:moveTo>
                  <a:lnTo>
                    <a:pt x="52" y="104"/>
                  </a:lnTo>
                  <a:lnTo>
                    <a:pt x="52" y="104"/>
                  </a:lnTo>
                  <a:lnTo>
                    <a:pt x="42" y="104"/>
                  </a:lnTo>
                  <a:lnTo>
                    <a:pt x="32" y="100"/>
                  </a:lnTo>
                  <a:lnTo>
                    <a:pt x="22" y="96"/>
                  </a:lnTo>
                  <a:lnTo>
                    <a:pt x="14" y="90"/>
                  </a:lnTo>
                  <a:lnTo>
                    <a:pt x="8" y="82"/>
                  </a:lnTo>
                  <a:lnTo>
                    <a:pt x="4" y="72"/>
                  </a:lnTo>
                  <a:lnTo>
                    <a:pt x="0" y="62"/>
                  </a:lnTo>
                  <a:lnTo>
                    <a:pt x="0" y="52"/>
                  </a:lnTo>
                  <a:lnTo>
                    <a:pt x="0" y="52"/>
                  </a:lnTo>
                  <a:lnTo>
                    <a:pt x="0" y="42"/>
                  </a:lnTo>
                  <a:lnTo>
                    <a:pt x="4" y="32"/>
                  </a:lnTo>
                  <a:lnTo>
                    <a:pt x="8" y="22"/>
                  </a:lnTo>
                  <a:lnTo>
                    <a:pt x="14" y="16"/>
                  </a:lnTo>
                  <a:lnTo>
                    <a:pt x="22" y="8"/>
                  </a:lnTo>
                  <a:lnTo>
                    <a:pt x="32" y="4"/>
                  </a:lnTo>
                  <a:lnTo>
                    <a:pt x="42" y="0"/>
                  </a:lnTo>
                  <a:lnTo>
                    <a:pt x="52" y="0"/>
                  </a:lnTo>
                  <a:lnTo>
                    <a:pt x="704" y="0"/>
                  </a:lnTo>
                  <a:lnTo>
                    <a:pt x="704" y="0"/>
                  </a:lnTo>
                  <a:lnTo>
                    <a:pt x="714" y="0"/>
                  </a:lnTo>
                  <a:lnTo>
                    <a:pt x="724" y="4"/>
                  </a:lnTo>
                  <a:lnTo>
                    <a:pt x="732" y="8"/>
                  </a:lnTo>
                  <a:lnTo>
                    <a:pt x="740" y="16"/>
                  </a:lnTo>
                  <a:lnTo>
                    <a:pt x="748" y="22"/>
                  </a:lnTo>
                  <a:lnTo>
                    <a:pt x="752" y="32"/>
                  </a:lnTo>
                  <a:lnTo>
                    <a:pt x="756" y="42"/>
                  </a:lnTo>
                  <a:lnTo>
                    <a:pt x="756" y="52"/>
                  </a:lnTo>
                  <a:lnTo>
                    <a:pt x="756" y="52"/>
                  </a:lnTo>
                  <a:lnTo>
                    <a:pt x="756" y="62"/>
                  </a:lnTo>
                  <a:lnTo>
                    <a:pt x="752" y="72"/>
                  </a:lnTo>
                  <a:lnTo>
                    <a:pt x="748" y="82"/>
                  </a:lnTo>
                  <a:lnTo>
                    <a:pt x="740" y="90"/>
                  </a:lnTo>
                  <a:lnTo>
                    <a:pt x="732" y="96"/>
                  </a:lnTo>
                  <a:lnTo>
                    <a:pt x="724" y="100"/>
                  </a:lnTo>
                  <a:lnTo>
                    <a:pt x="714" y="104"/>
                  </a:lnTo>
                  <a:lnTo>
                    <a:pt x="704" y="104"/>
                  </a:lnTo>
                  <a:lnTo>
                    <a:pt x="704" y="104"/>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1" name="Freeform 13"/>
            <p:cNvSpPr>
              <a:spLocks/>
            </p:cNvSpPr>
            <p:nvPr/>
          </p:nvSpPr>
          <p:spPr bwMode="auto">
            <a:xfrm>
              <a:off x="4889641" y="3331803"/>
              <a:ext cx="540222" cy="245886"/>
            </a:xfrm>
            <a:custGeom>
              <a:avLst/>
              <a:gdLst>
                <a:gd name="T0" fmla="*/ 456 w 892"/>
                <a:gd name="T1" fmla="*/ 406 h 406"/>
                <a:gd name="T2" fmla="*/ 436 w 892"/>
                <a:gd name="T3" fmla="*/ 402 h 406"/>
                <a:gd name="T4" fmla="*/ 418 w 892"/>
                <a:gd name="T5" fmla="*/ 390 h 406"/>
                <a:gd name="T6" fmla="*/ 408 w 892"/>
                <a:gd name="T7" fmla="*/ 374 h 406"/>
                <a:gd name="T8" fmla="*/ 404 w 892"/>
                <a:gd name="T9" fmla="*/ 354 h 406"/>
                <a:gd name="T10" fmla="*/ 402 w 892"/>
                <a:gd name="T11" fmla="*/ 346 h 406"/>
                <a:gd name="T12" fmla="*/ 396 w 892"/>
                <a:gd name="T13" fmla="*/ 344 h 406"/>
                <a:gd name="T14" fmla="*/ 164 w 892"/>
                <a:gd name="T15" fmla="*/ 344 h 406"/>
                <a:gd name="T16" fmla="*/ 138 w 892"/>
                <a:gd name="T17" fmla="*/ 344 h 406"/>
                <a:gd name="T18" fmla="*/ 104 w 892"/>
                <a:gd name="T19" fmla="*/ 336 h 406"/>
                <a:gd name="T20" fmla="*/ 66 w 892"/>
                <a:gd name="T21" fmla="*/ 318 h 406"/>
                <a:gd name="T22" fmla="*/ 46 w 892"/>
                <a:gd name="T23" fmla="*/ 302 h 406"/>
                <a:gd name="T24" fmla="*/ 30 w 892"/>
                <a:gd name="T25" fmla="*/ 284 h 406"/>
                <a:gd name="T26" fmla="*/ 14 w 892"/>
                <a:gd name="T27" fmla="*/ 258 h 406"/>
                <a:gd name="T28" fmla="*/ 4 w 892"/>
                <a:gd name="T29" fmla="*/ 224 h 406"/>
                <a:gd name="T30" fmla="*/ 0 w 892"/>
                <a:gd name="T31" fmla="*/ 180 h 406"/>
                <a:gd name="T32" fmla="*/ 0 w 892"/>
                <a:gd name="T33" fmla="*/ 156 h 406"/>
                <a:gd name="T34" fmla="*/ 10 w 892"/>
                <a:gd name="T35" fmla="*/ 114 h 406"/>
                <a:gd name="T36" fmla="*/ 28 w 892"/>
                <a:gd name="T37" fmla="*/ 80 h 406"/>
                <a:gd name="T38" fmla="*/ 52 w 892"/>
                <a:gd name="T39" fmla="*/ 54 h 406"/>
                <a:gd name="T40" fmla="*/ 78 w 892"/>
                <a:gd name="T41" fmla="*/ 32 h 406"/>
                <a:gd name="T42" fmla="*/ 108 w 892"/>
                <a:gd name="T43" fmla="*/ 18 h 406"/>
                <a:gd name="T44" fmla="*/ 150 w 892"/>
                <a:gd name="T45" fmla="*/ 4 h 406"/>
                <a:gd name="T46" fmla="*/ 840 w 892"/>
                <a:gd name="T47" fmla="*/ 0 h 406"/>
                <a:gd name="T48" fmla="*/ 852 w 892"/>
                <a:gd name="T49" fmla="*/ 2 h 406"/>
                <a:gd name="T50" fmla="*/ 870 w 892"/>
                <a:gd name="T51" fmla="*/ 10 h 406"/>
                <a:gd name="T52" fmla="*/ 884 w 892"/>
                <a:gd name="T53" fmla="*/ 24 h 406"/>
                <a:gd name="T54" fmla="*/ 892 w 892"/>
                <a:gd name="T55" fmla="*/ 42 h 406"/>
                <a:gd name="T56" fmla="*/ 892 w 892"/>
                <a:gd name="T57" fmla="*/ 52 h 406"/>
                <a:gd name="T58" fmla="*/ 888 w 892"/>
                <a:gd name="T59" fmla="*/ 74 h 406"/>
                <a:gd name="T60" fmla="*/ 878 w 892"/>
                <a:gd name="T61" fmla="*/ 90 h 406"/>
                <a:gd name="T62" fmla="*/ 860 w 892"/>
                <a:gd name="T63" fmla="*/ 102 h 406"/>
                <a:gd name="T64" fmla="*/ 840 w 892"/>
                <a:gd name="T65" fmla="*/ 106 h 406"/>
                <a:gd name="T66" fmla="*/ 180 w 892"/>
                <a:gd name="T67" fmla="*/ 106 h 406"/>
                <a:gd name="T68" fmla="*/ 148 w 892"/>
                <a:gd name="T69" fmla="*/ 114 h 406"/>
                <a:gd name="T70" fmla="*/ 124 w 892"/>
                <a:gd name="T71" fmla="*/ 130 h 406"/>
                <a:gd name="T72" fmla="*/ 110 w 892"/>
                <a:gd name="T73" fmla="*/ 150 h 406"/>
                <a:gd name="T74" fmla="*/ 104 w 892"/>
                <a:gd name="T75" fmla="*/ 170 h 406"/>
                <a:gd name="T76" fmla="*/ 104 w 892"/>
                <a:gd name="T77" fmla="*/ 180 h 406"/>
                <a:gd name="T78" fmla="*/ 108 w 892"/>
                <a:gd name="T79" fmla="*/ 208 h 406"/>
                <a:gd name="T80" fmla="*/ 118 w 892"/>
                <a:gd name="T81" fmla="*/ 226 h 406"/>
                <a:gd name="T82" fmla="*/ 130 w 892"/>
                <a:gd name="T83" fmla="*/ 234 h 406"/>
                <a:gd name="T84" fmla="*/ 152 w 892"/>
                <a:gd name="T85" fmla="*/ 240 h 406"/>
                <a:gd name="T86" fmla="*/ 394 w 892"/>
                <a:gd name="T87" fmla="*/ 240 h 406"/>
                <a:gd name="T88" fmla="*/ 406 w 892"/>
                <a:gd name="T89" fmla="*/ 240 h 406"/>
                <a:gd name="T90" fmla="*/ 438 w 892"/>
                <a:gd name="T91" fmla="*/ 248 h 406"/>
                <a:gd name="T92" fmla="*/ 464 w 892"/>
                <a:gd name="T93" fmla="*/ 260 h 406"/>
                <a:gd name="T94" fmla="*/ 476 w 892"/>
                <a:gd name="T95" fmla="*/ 270 h 406"/>
                <a:gd name="T96" fmla="*/ 498 w 892"/>
                <a:gd name="T97" fmla="*/ 302 h 406"/>
                <a:gd name="T98" fmla="*/ 506 w 892"/>
                <a:gd name="T99" fmla="*/ 324 h 406"/>
                <a:gd name="T100" fmla="*/ 508 w 892"/>
                <a:gd name="T101" fmla="*/ 354 h 406"/>
                <a:gd name="T102" fmla="*/ 508 w 892"/>
                <a:gd name="T103" fmla="*/ 364 h 406"/>
                <a:gd name="T104" fmla="*/ 500 w 892"/>
                <a:gd name="T105" fmla="*/ 384 h 406"/>
                <a:gd name="T106" fmla="*/ 486 w 892"/>
                <a:gd name="T107" fmla="*/ 398 h 406"/>
                <a:gd name="T108" fmla="*/ 466 w 892"/>
                <a:gd name="T109" fmla="*/ 406 h 406"/>
                <a:gd name="T110" fmla="*/ 456 w 892"/>
                <a:gd name="T111"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92" h="406">
                  <a:moveTo>
                    <a:pt x="456" y="406"/>
                  </a:moveTo>
                  <a:lnTo>
                    <a:pt x="456" y="406"/>
                  </a:lnTo>
                  <a:lnTo>
                    <a:pt x="446" y="406"/>
                  </a:lnTo>
                  <a:lnTo>
                    <a:pt x="436" y="402"/>
                  </a:lnTo>
                  <a:lnTo>
                    <a:pt x="426" y="398"/>
                  </a:lnTo>
                  <a:lnTo>
                    <a:pt x="418" y="390"/>
                  </a:lnTo>
                  <a:lnTo>
                    <a:pt x="412" y="384"/>
                  </a:lnTo>
                  <a:lnTo>
                    <a:pt x="408" y="374"/>
                  </a:lnTo>
                  <a:lnTo>
                    <a:pt x="404" y="364"/>
                  </a:lnTo>
                  <a:lnTo>
                    <a:pt x="404" y="354"/>
                  </a:lnTo>
                  <a:lnTo>
                    <a:pt x="404" y="354"/>
                  </a:lnTo>
                  <a:lnTo>
                    <a:pt x="402" y="346"/>
                  </a:lnTo>
                  <a:lnTo>
                    <a:pt x="402" y="346"/>
                  </a:lnTo>
                  <a:lnTo>
                    <a:pt x="396" y="344"/>
                  </a:lnTo>
                  <a:lnTo>
                    <a:pt x="164" y="344"/>
                  </a:lnTo>
                  <a:lnTo>
                    <a:pt x="164" y="344"/>
                  </a:lnTo>
                  <a:lnTo>
                    <a:pt x="150" y="344"/>
                  </a:lnTo>
                  <a:lnTo>
                    <a:pt x="138" y="344"/>
                  </a:lnTo>
                  <a:lnTo>
                    <a:pt x="122" y="340"/>
                  </a:lnTo>
                  <a:lnTo>
                    <a:pt x="104" y="336"/>
                  </a:lnTo>
                  <a:lnTo>
                    <a:pt x="84" y="328"/>
                  </a:lnTo>
                  <a:lnTo>
                    <a:pt x="66" y="318"/>
                  </a:lnTo>
                  <a:lnTo>
                    <a:pt x="46" y="302"/>
                  </a:lnTo>
                  <a:lnTo>
                    <a:pt x="46" y="302"/>
                  </a:lnTo>
                  <a:lnTo>
                    <a:pt x="38" y="294"/>
                  </a:lnTo>
                  <a:lnTo>
                    <a:pt x="30" y="284"/>
                  </a:lnTo>
                  <a:lnTo>
                    <a:pt x="22" y="272"/>
                  </a:lnTo>
                  <a:lnTo>
                    <a:pt x="14" y="258"/>
                  </a:lnTo>
                  <a:lnTo>
                    <a:pt x="8" y="242"/>
                  </a:lnTo>
                  <a:lnTo>
                    <a:pt x="4" y="224"/>
                  </a:lnTo>
                  <a:lnTo>
                    <a:pt x="0" y="204"/>
                  </a:lnTo>
                  <a:lnTo>
                    <a:pt x="0" y="180"/>
                  </a:lnTo>
                  <a:lnTo>
                    <a:pt x="0" y="180"/>
                  </a:lnTo>
                  <a:lnTo>
                    <a:pt x="0" y="156"/>
                  </a:lnTo>
                  <a:lnTo>
                    <a:pt x="4" y="134"/>
                  </a:lnTo>
                  <a:lnTo>
                    <a:pt x="10" y="114"/>
                  </a:lnTo>
                  <a:lnTo>
                    <a:pt x="18" y="96"/>
                  </a:lnTo>
                  <a:lnTo>
                    <a:pt x="28" y="80"/>
                  </a:lnTo>
                  <a:lnTo>
                    <a:pt x="38" y="66"/>
                  </a:lnTo>
                  <a:lnTo>
                    <a:pt x="52" y="54"/>
                  </a:lnTo>
                  <a:lnTo>
                    <a:pt x="64" y="42"/>
                  </a:lnTo>
                  <a:lnTo>
                    <a:pt x="78" y="32"/>
                  </a:lnTo>
                  <a:lnTo>
                    <a:pt x="92" y="24"/>
                  </a:lnTo>
                  <a:lnTo>
                    <a:pt x="108" y="18"/>
                  </a:lnTo>
                  <a:lnTo>
                    <a:pt x="122" y="12"/>
                  </a:lnTo>
                  <a:lnTo>
                    <a:pt x="150" y="4"/>
                  </a:lnTo>
                  <a:lnTo>
                    <a:pt x="176" y="0"/>
                  </a:lnTo>
                  <a:lnTo>
                    <a:pt x="840" y="0"/>
                  </a:lnTo>
                  <a:lnTo>
                    <a:pt x="840" y="0"/>
                  </a:lnTo>
                  <a:lnTo>
                    <a:pt x="852" y="2"/>
                  </a:lnTo>
                  <a:lnTo>
                    <a:pt x="860" y="4"/>
                  </a:lnTo>
                  <a:lnTo>
                    <a:pt x="870" y="10"/>
                  </a:lnTo>
                  <a:lnTo>
                    <a:pt x="878" y="16"/>
                  </a:lnTo>
                  <a:lnTo>
                    <a:pt x="884" y="24"/>
                  </a:lnTo>
                  <a:lnTo>
                    <a:pt x="888" y="32"/>
                  </a:lnTo>
                  <a:lnTo>
                    <a:pt x="892" y="42"/>
                  </a:lnTo>
                  <a:lnTo>
                    <a:pt x="892" y="52"/>
                  </a:lnTo>
                  <a:lnTo>
                    <a:pt x="892" y="52"/>
                  </a:lnTo>
                  <a:lnTo>
                    <a:pt x="892" y="64"/>
                  </a:lnTo>
                  <a:lnTo>
                    <a:pt x="888" y="74"/>
                  </a:lnTo>
                  <a:lnTo>
                    <a:pt x="884" y="82"/>
                  </a:lnTo>
                  <a:lnTo>
                    <a:pt x="878" y="90"/>
                  </a:lnTo>
                  <a:lnTo>
                    <a:pt x="870" y="96"/>
                  </a:lnTo>
                  <a:lnTo>
                    <a:pt x="860" y="102"/>
                  </a:lnTo>
                  <a:lnTo>
                    <a:pt x="852" y="104"/>
                  </a:lnTo>
                  <a:lnTo>
                    <a:pt x="840" y="106"/>
                  </a:lnTo>
                  <a:lnTo>
                    <a:pt x="180" y="106"/>
                  </a:lnTo>
                  <a:lnTo>
                    <a:pt x="180" y="106"/>
                  </a:lnTo>
                  <a:lnTo>
                    <a:pt x="162" y="108"/>
                  </a:lnTo>
                  <a:lnTo>
                    <a:pt x="148" y="114"/>
                  </a:lnTo>
                  <a:lnTo>
                    <a:pt x="136" y="120"/>
                  </a:lnTo>
                  <a:lnTo>
                    <a:pt x="124" y="130"/>
                  </a:lnTo>
                  <a:lnTo>
                    <a:pt x="114" y="142"/>
                  </a:lnTo>
                  <a:lnTo>
                    <a:pt x="110" y="150"/>
                  </a:lnTo>
                  <a:lnTo>
                    <a:pt x="106" y="158"/>
                  </a:lnTo>
                  <a:lnTo>
                    <a:pt x="104" y="170"/>
                  </a:lnTo>
                  <a:lnTo>
                    <a:pt x="104" y="180"/>
                  </a:lnTo>
                  <a:lnTo>
                    <a:pt x="104" y="180"/>
                  </a:lnTo>
                  <a:lnTo>
                    <a:pt x="106" y="196"/>
                  </a:lnTo>
                  <a:lnTo>
                    <a:pt x="108" y="208"/>
                  </a:lnTo>
                  <a:lnTo>
                    <a:pt x="112" y="218"/>
                  </a:lnTo>
                  <a:lnTo>
                    <a:pt x="118" y="226"/>
                  </a:lnTo>
                  <a:lnTo>
                    <a:pt x="118" y="226"/>
                  </a:lnTo>
                  <a:lnTo>
                    <a:pt x="130" y="234"/>
                  </a:lnTo>
                  <a:lnTo>
                    <a:pt x="142" y="238"/>
                  </a:lnTo>
                  <a:lnTo>
                    <a:pt x="152" y="240"/>
                  </a:lnTo>
                  <a:lnTo>
                    <a:pt x="160" y="240"/>
                  </a:lnTo>
                  <a:lnTo>
                    <a:pt x="394" y="240"/>
                  </a:lnTo>
                  <a:lnTo>
                    <a:pt x="394" y="240"/>
                  </a:lnTo>
                  <a:lnTo>
                    <a:pt x="406" y="240"/>
                  </a:lnTo>
                  <a:lnTo>
                    <a:pt x="426" y="244"/>
                  </a:lnTo>
                  <a:lnTo>
                    <a:pt x="438" y="248"/>
                  </a:lnTo>
                  <a:lnTo>
                    <a:pt x="450" y="252"/>
                  </a:lnTo>
                  <a:lnTo>
                    <a:pt x="464" y="260"/>
                  </a:lnTo>
                  <a:lnTo>
                    <a:pt x="476" y="270"/>
                  </a:lnTo>
                  <a:lnTo>
                    <a:pt x="476" y="270"/>
                  </a:lnTo>
                  <a:lnTo>
                    <a:pt x="488" y="284"/>
                  </a:lnTo>
                  <a:lnTo>
                    <a:pt x="498" y="302"/>
                  </a:lnTo>
                  <a:lnTo>
                    <a:pt x="502" y="312"/>
                  </a:lnTo>
                  <a:lnTo>
                    <a:pt x="506" y="324"/>
                  </a:lnTo>
                  <a:lnTo>
                    <a:pt x="508" y="338"/>
                  </a:lnTo>
                  <a:lnTo>
                    <a:pt x="508" y="354"/>
                  </a:lnTo>
                  <a:lnTo>
                    <a:pt x="508" y="354"/>
                  </a:lnTo>
                  <a:lnTo>
                    <a:pt x="508" y="364"/>
                  </a:lnTo>
                  <a:lnTo>
                    <a:pt x="504" y="374"/>
                  </a:lnTo>
                  <a:lnTo>
                    <a:pt x="500" y="384"/>
                  </a:lnTo>
                  <a:lnTo>
                    <a:pt x="494" y="390"/>
                  </a:lnTo>
                  <a:lnTo>
                    <a:pt x="486" y="398"/>
                  </a:lnTo>
                  <a:lnTo>
                    <a:pt x="476" y="402"/>
                  </a:lnTo>
                  <a:lnTo>
                    <a:pt x="466" y="406"/>
                  </a:lnTo>
                  <a:lnTo>
                    <a:pt x="456" y="406"/>
                  </a:lnTo>
                  <a:lnTo>
                    <a:pt x="456" y="406"/>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2" name="Freeform 14"/>
            <p:cNvSpPr>
              <a:spLocks/>
            </p:cNvSpPr>
            <p:nvPr/>
          </p:nvSpPr>
          <p:spPr bwMode="auto">
            <a:xfrm>
              <a:off x="6726775" y="3077438"/>
              <a:ext cx="895121" cy="245886"/>
            </a:xfrm>
            <a:custGeom>
              <a:avLst/>
              <a:gdLst>
                <a:gd name="T0" fmla="*/ 52 w 1478"/>
                <a:gd name="T1" fmla="*/ 406 h 406"/>
                <a:gd name="T2" fmla="*/ 32 w 1478"/>
                <a:gd name="T3" fmla="*/ 402 h 406"/>
                <a:gd name="T4" fmla="*/ 14 w 1478"/>
                <a:gd name="T5" fmla="*/ 390 h 406"/>
                <a:gd name="T6" fmla="*/ 4 w 1478"/>
                <a:gd name="T7" fmla="*/ 374 h 406"/>
                <a:gd name="T8" fmla="*/ 0 w 1478"/>
                <a:gd name="T9" fmla="*/ 352 h 406"/>
                <a:gd name="T10" fmla="*/ 0 w 1478"/>
                <a:gd name="T11" fmla="*/ 342 h 406"/>
                <a:gd name="T12" fmla="*/ 8 w 1478"/>
                <a:gd name="T13" fmla="*/ 324 h 406"/>
                <a:gd name="T14" fmla="*/ 22 w 1478"/>
                <a:gd name="T15" fmla="*/ 310 h 406"/>
                <a:gd name="T16" fmla="*/ 42 w 1478"/>
                <a:gd name="T17" fmla="*/ 302 h 406"/>
                <a:gd name="T18" fmla="*/ 1300 w 1478"/>
                <a:gd name="T19" fmla="*/ 300 h 406"/>
                <a:gd name="T20" fmla="*/ 1316 w 1478"/>
                <a:gd name="T21" fmla="*/ 296 h 406"/>
                <a:gd name="T22" fmla="*/ 1342 w 1478"/>
                <a:gd name="T23" fmla="*/ 286 h 406"/>
                <a:gd name="T24" fmla="*/ 1364 w 1478"/>
                <a:gd name="T25" fmla="*/ 264 h 406"/>
                <a:gd name="T26" fmla="*/ 1372 w 1478"/>
                <a:gd name="T27" fmla="*/ 246 h 406"/>
                <a:gd name="T28" fmla="*/ 1374 w 1478"/>
                <a:gd name="T29" fmla="*/ 226 h 406"/>
                <a:gd name="T30" fmla="*/ 1374 w 1478"/>
                <a:gd name="T31" fmla="*/ 210 h 406"/>
                <a:gd name="T32" fmla="*/ 1366 w 1478"/>
                <a:gd name="T33" fmla="*/ 188 h 406"/>
                <a:gd name="T34" fmla="*/ 1360 w 1478"/>
                <a:gd name="T35" fmla="*/ 180 h 406"/>
                <a:gd name="T36" fmla="*/ 1336 w 1478"/>
                <a:gd name="T37" fmla="*/ 168 h 406"/>
                <a:gd name="T38" fmla="*/ 1318 w 1478"/>
                <a:gd name="T39" fmla="*/ 166 h 406"/>
                <a:gd name="T40" fmla="*/ 1084 w 1478"/>
                <a:gd name="T41" fmla="*/ 166 h 406"/>
                <a:gd name="T42" fmla="*/ 1052 w 1478"/>
                <a:gd name="T43" fmla="*/ 162 h 406"/>
                <a:gd name="T44" fmla="*/ 1028 w 1478"/>
                <a:gd name="T45" fmla="*/ 152 h 406"/>
                <a:gd name="T46" fmla="*/ 1002 w 1478"/>
                <a:gd name="T47" fmla="*/ 134 h 406"/>
                <a:gd name="T48" fmla="*/ 990 w 1478"/>
                <a:gd name="T49" fmla="*/ 122 h 406"/>
                <a:gd name="T50" fmla="*/ 976 w 1478"/>
                <a:gd name="T51" fmla="*/ 94 h 406"/>
                <a:gd name="T52" fmla="*/ 970 w 1478"/>
                <a:gd name="T53" fmla="*/ 68 h 406"/>
                <a:gd name="T54" fmla="*/ 970 w 1478"/>
                <a:gd name="T55" fmla="*/ 52 h 406"/>
                <a:gd name="T56" fmla="*/ 974 w 1478"/>
                <a:gd name="T57" fmla="*/ 32 h 406"/>
                <a:gd name="T58" fmla="*/ 984 w 1478"/>
                <a:gd name="T59" fmla="*/ 14 h 406"/>
                <a:gd name="T60" fmla="*/ 1002 w 1478"/>
                <a:gd name="T61" fmla="*/ 4 h 406"/>
                <a:gd name="T62" fmla="*/ 1022 w 1478"/>
                <a:gd name="T63" fmla="*/ 0 h 406"/>
                <a:gd name="T64" fmla="*/ 1032 w 1478"/>
                <a:gd name="T65" fmla="*/ 0 h 406"/>
                <a:gd name="T66" fmla="*/ 1052 w 1478"/>
                <a:gd name="T67" fmla="*/ 8 h 406"/>
                <a:gd name="T68" fmla="*/ 1066 w 1478"/>
                <a:gd name="T69" fmla="*/ 22 h 406"/>
                <a:gd name="T70" fmla="*/ 1074 w 1478"/>
                <a:gd name="T71" fmla="*/ 42 h 406"/>
                <a:gd name="T72" fmla="*/ 1074 w 1478"/>
                <a:gd name="T73" fmla="*/ 52 h 406"/>
                <a:gd name="T74" fmla="*/ 1076 w 1478"/>
                <a:gd name="T75" fmla="*/ 60 h 406"/>
                <a:gd name="T76" fmla="*/ 1314 w 1478"/>
                <a:gd name="T77" fmla="*/ 60 h 406"/>
                <a:gd name="T78" fmla="*/ 1328 w 1478"/>
                <a:gd name="T79" fmla="*/ 60 h 406"/>
                <a:gd name="T80" fmla="*/ 1356 w 1478"/>
                <a:gd name="T81" fmla="*/ 64 h 406"/>
                <a:gd name="T82" fmla="*/ 1394 w 1478"/>
                <a:gd name="T83" fmla="*/ 78 h 406"/>
                <a:gd name="T84" fmla="*/ 1432 w 1478"/>
                <a:gd name="T85" fmla="*/ 104 h 406"/>
                <a:gd name="T86" fmla="*/ 1440 w 1478"/>
                <a:gd name="T87" fmla="*/ 112 h 406"/>
                <a:gd name="T88" fmla="*/ 1456 w 1478"/>
                <a:gd name="T89" fmla="*/ 134 h 406"/>
                <a:gd name="T90" fmla="*/ 1470 w 1478"/>
                <a:gd name="T91" fmla="*/ 164 h 406"/>
                <a:gd name="T92" fmla="*/ 1478 w 1478"/>
                <a:gd name="T93" fmla="*/ 202 h 406"/>
                <a:gd name="T94" fmla="*/ 1478 w 1478"/>
                <a:gd name="T95" fmla="*/ 226 h 406"/>
                <a:gd name="T96" fmla="*/ 1474 w 1478"/>
                <a:gd name="T97" fmla="*/ 272 h 406"/>
                <a:gd name="T98" fmla="*/ 1460 w 1478"/>
                <a:gd name="T99" fmla="*/ 310 h 406"/>
                <a:gd name="T100" fmla="*/ 1440 w 1478"/>
                <a:gd name="T101" fmla="*/ 340 h 406"/>
                <a:gd name="T102" fmla="*/ 1414 w 1478"/>
                <a:gd name="T103" fmla="*/ 364 h 406"/>
                <a:gd name="T104" fmla="*/ 1386 w 1478"/>
                <a:gd name="T105" fmla="*/ 382 h 406"/>
                <a:gd name="T106" fmla="*/ 1356 w 1478"/>
                <a:gd name="T107" fmla="*/ 394 h 406"/>
                <a:gd name="T108" fmla="*/ 1302 w 1478"/>
                <a:gd name="T109"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78" h="406">
                  <a:moveTo>
                    <a:pt x="52" y="406"/>
                  </a:moveTo>
                  <a:lnTo>
                    <a:pt x="52" y="406"/>
                  </a:lnTo>
                  <a:lnTo>
                    <a:pt x="42" y="404"/>
                  </a:lnTo>
                  <a:lnTo>
                    <a:pt x="32" y="402"/>
                  </a:lnTo>
                  <a:lnTo>
                    <a:pt x="22" y="396"/>
                  </a:lnTo>
                  <a:lnTo>
                    <a:pt x="14" y="390"/>
                  </a:lnTo>
                  <a:lnTo>
                    <a:pt x="8" y="382"/>
                  </a:lnTo>
                  <a:lnTo>
                    <a:pt x="4" y="374"/>
                  </a:lnTo>
                  <a:lnTo>
                    <a:pt x="0" y="364"/>
                  </a:lnTo>
                  <a:lnTo>
                    <a:pt x="0" y="352"/>
                  </a:lnTo>
                  <a:lnTo>
                    <a:pt x="0" y="352"/>
                  </a:lnTo>
                  <a:lnTo>
                    <a:pt x="0" y="342"/>
                  </a:lnTo>
                  <a:lnTo>
                    <a:pt x="4" y="332"/>
                  </a:lnTo>
                  <a:lnTo>
                    <a:pt x="8" y="324"/>
                  </a:lnTo>
                  <a:lnTo>
                    <a:pt x="14" y="316"/>
                  </a:lnTo>
                  <a:lnTo>
                    <a:pt x="22" y="310"/>
                  </a:lnTo>
                  <a:lnTo>
                    <a:pt x="32" y="304"/>
                  </a:lnTo>
                  <a:lnTo>
                    <a:pt x="42" y="302"/>
                  </a:lnTo>
                  <a:lnTo>
                    <a:pt x="52" y="300"/>
                  </a:lnTo>
                  <a:lnTo>
                    <a:pt x="1300" y="300"/>
                  </a:lnTo>
                  <a:lnTo>
                    <a:pt x="1300" y="300"/>
                  </a:lnTo>
                  <a:lnTo>
                    <a:pt x="1316" y="296"/>
                  </a:lnTo>
                  <a:lnTo>
                    <a:pt x="1330" y="292"/>
                  </a:lnTo>
                  <a:lnTo>
                    <a:pt x="1342" y="286"/>
                  </a:lnTo>
                  <a:lnTo>
                    <a:pt x="1354" y="276"/>
                  </a:lnTo>
                  <a:lnTo>
                    <a:pt x="1364" y="264"/>
                  </a:lnTo>
                  <a:lnTo>
                    <a:pt x="1368" y="256"/>
                  </a:lnTo>
                  <a:lnTo>
                    <a:pt x="1372" y="246"/>
                  </a:lnTo>
                  <a:lnTo>
                    <a:pt x="1374" y="236"/>
                  </a:lnTo>
                  <a:lnTo>
                    <a:pt x="1374" y="226"/>
                  </a:lnTo>
                  <a:lnTo>
                    <a:pt x="1374" y="226"/>
                  </a:lnTo>
                  <a:lnTo>
                    <a:pt x="1374" y="210"/>
                  </a:lnTo>
                  <a:lnTo>
                    <a:pt x="1370" y="198"/>
                  </a:lnTo>
                  <a:lnTo>
                    <a:pt x="1366" y="188"/>
                  </a:lnTo>
                  <a:lnTo>
                    <a:pt x="1360" y="180"/>
                  </a:lnTo>
                  <a:lnTo>
                    <a:pt x="1360" y="180"/>
                  </a:lnTo>
                  <a:lnTo>
                    <a:pt x="1348" y="172"/>
                  </a:lnTo>
                  <a:lnTo>
                    <a:pt x="1336" y="168"/>
                  </a:lnTo>
                  <a:lnTo>
                    <a:pt x="1326" y="166"/>
                  </a:lnTo>
                  <a:lnTo>
                    <a:pt x="1318" y="166"/>
                  </a:lnTo>
                  <a:lnTo>
                    <a:pt x="1084" y="166"/>
                  </a:lnTo>
                  <a:lnTo>
                    <a:pt x="1084" y="166"/>
                  </a:lnTo>
                  <a:lnTo>
                    <a:pt x="1072" y="166"/>
                  </a:lnTo>
                  <a:lnTo>
                    <a:pt x="1052" y="162"/>
                  </a:lnTo>
                  <a:lnTo>
                    <a:pt x="1040" y="158"/>
                  </a:lnTo>
                  <a:lnTo>
                    <a:pt x="1028" y="152"/>
                  </a:lnTo>
                  <a:lnTo>
                    <a:pt x="1014" y="146"/>
                  </a:lnTo>
                  <a:lnTo>
                    <a:pt x="1002" y="134"/>
                  </a:lnTo>
                  <a:lnTo>
                    <a:pt x="1002" y="134"/>
                  </a:lnTo>
                  <a:lnTo>
                    <a:pt x="990" y="122"/>
                  </a:lnTo>
                  <a:lnTo>
                    <a:pt x="980" y="104"/>
                  </a:lnTo>
                  <a:lnTo>
                    <a:pt x="976" y="94"/>
                  </a:lnTo>
                  <a:lnTo>
                    <a:pt x="972" y="80"/>
                  </a:lnTo>
                  <a:lnTo>
                    <a:pt x="970" y="68"/>
                  </a:lnTo>
                  <a:lnTo>
                    <a:pt x="970" y="52"/>
                  </a:lnTo>
                  <a:lnTo>
                    <a:pt x="970" y="52"/>
                  </a:lnTo>
                  <a:lnTo>
                    <a:pt x="970" y="42"/>
                  </a:lnTo>
                  <a:lnTo>
                    <a:pt x="974" y="32"/>
                  </a:lnTo>
                  <a:lnTo>
                    <a:pt x="978" y="22"/>
                  </a:lnTo>
                  <a:lnTo>
                    <a:pt x="984" y="14"/>
                  </a:lnTo>
                  <a:lnTo>
                    <a:pt x="992" y="8"/>
                  </a:lnTo>
                  <a:lnTo>
                    <a:pt x="1002" y="4"/>
                  </a:lnTo>
                  <a:lnTo>
                    <a:pt x="1012" y="0"/>
                  </a:lnTo>
                  <a:lnTo>
                    <a:pt x="1022" y="0"/>
                  </a:lnTo>
                  <a:lnTo>
                    <a:pt x="1022" y="0"/>
                  </a:lnTo>
                  <a:lnTo>
                    <a:pt x="1032" y="0"/>
                  </a:lnTo>
                  <a:lnTo>
                    <a:pt x="1042" y="4"/>
                  </a:lnTo>
                  <a:lnTo>
                    <a:pt x="1052" y="8"/>
                  </a:lnTo>
                  <a:lnTo>
                    <a:pt x="1060" y="14"/>
                  </a:lnTo>
                  <a:lnTo>
                    <a:pt x="1066" y="22"/>
                  </a:lnTo>
                  <a:lnTo>
                    <a:pt x="1070" y="32"/>
                  </a:lnTo>
                  <a:lnTo>
                    <a:pt x="1074" y="42"/>
                  </a:lnTo>
                  <a:lnTo>
                    <a:pt x="1074" y="52"/>
                  </a:lnTo>
                  <a:lnTo>
                    <a:pt x="1074" y="52"/>
                  </a:lnTo>
                  <a:lnTo>
                    <a:pt x="1076" y="60"/>
                  </a:lnTo>
                  <a:lnTo>
                    <a:pt x="1076" y="60"/>
                  </a:lnTo>
                  <a:lnTo>
                    <a:pt x="1082" y="60"/>
                  </a:lnTo>
                  <a:lnTo>
                    <a:pt x="1314" y="60"/>
                  </a:lnTo>
                  <a:lnTo>
                    <a:pt x="1314" y="60"/>
                  </a:lnTo>
                  <a:lnTo>
                    <a:pt x="1328" y="60"/>
                  </a:lnTo>
                  <a:lnTo>
                    <a:pt x="1340" y="62"/>
                  </a:lnTo>
                  <a:lnTo>
                    <a:pt x="1356" y="64"/>
                  </a:lnTo>
                  <a:lnTo>
                    <a:pt x="1374" y="70"/>
                  </a:lnTo>
                  <a:lnTo>
                    <a:pt x="1394" y="78"/>
                  </a:lnTo>
                  <a:lnTo>
                    <a:pt x="1412" y="88"/>
                  </a:lnTo>
                  <a:lnTo>
                    <a:pt x="1432" y="104"/>
                  </a:lnTo>
                  <a:lnTo>
                    <a:pt x="1432" y="104"/>
                  </a:lnTo>
                  <a:lnTo>
                    <a:pt x="1440" y="112"/>
                  </a:lnTo>
                  <a:lnTo>
                    <a:pt x="1448" y="122"/>
                  </a:lnTo>
                  <a:lnTo>
                    <a:pt x="1456" y="134"/>
                  </a:lnTo>
                  <a:lnTo>
                    <a:pt x="1464" y="148"/>
                  </a:lnTo>
                  <a:lnTo>
                    <a:pt x="1470" y="164"/>
                  </a:lnTo>
                  <a:lnTo>
                    <a:pt x="1474" y="182"/>
                  </a:lnTo>
                  <a:lnTo>
                    <a:pt x="1478" y="202"/>
                  </a:lnTo>
                  <a:lnTo>
                    <a:pt x="1478" y="226"/>
                  </a:lnTo>
                  <a:lnTo>
                    <a:pt x="1478" y="226"/>
                  </a:lnTo>
                  <a:lnTo>
                    <a:pt x="1478" y="250"/>
                  </a:lnTo>
                  <a:lnTo>
                    <a:pt x="1474" y="272"/>
                  </a:lnTo>
                  <a:lnTo>
                    <a:pt x="1468" y="292"/>
                  </a:lnTo>
                  <a:lnTo>
                    <a:pt x="1460" y="310"/>
                  </a:lnTo>
                  <a:lnTo>
                    <a:pt x="1450" y="326"/>
                  </a:lnTo>
                  <a:lnTo>
                    <a:pt x="1440" y="340"/>
                  </a:lnTo>
                  <a:lnTo>
                    <a:pt x="1426" y="352"/>
                  </a:lnTo>
                  <a:lnTo>
                    <a:pt x="1414" y="364"/>
                  </a:lnTo>
                  <a:lnTo>
                    <a:pt x="1400" y="374"/>
                  </a:lnTo>
                  <a:lnTo>
                    <a:pt x="1386" y="382"/>
                  </a:lnTo>
                  <a:lnTo>
                    <a:pt x="1370" y="388"/>
                  </a:lnTo>
                  <a:lnTo>
                    <a:pt x="1356" y="394"/>
                  </a:lnTo>
                  <a:lnTo>
                    <a:pt x="1328" y="402"/>
                  </a:lnTo>
                  <a:lnTo>
                    <a:pt x="1302" y="406"/>
                  </a:lnTo>
                  <a:lnTo>
                    <a:pt x="52" y="406"/>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3" name="Freeform 15"/>
            <p:cNvSpPr>
              <a:spLocks noEditPoints="1"/>
            </p:cNvSpPr>
            <p:nvPr/>
          </p:nvSpPr>
          <p:spPr bwMode="auto">
            <a:xfrm>
              <a:off x="6892717" y="3505013"/>
              <a:ext cx="208337" cy="208337"/>
            </a:xfrm>
            <a:custGeom>
              <a:avLst/>
              <a:gdLst>
                <a:gd name="T0" fmla="*/ 172 w 344"/>
                <a:gd name="T1" fmla="*/ 344 h 344"/>
                <a:gd name="T2" fmla="*/ 172 w 344"/>
                <a:gd name="T3" fmla="*/ 344 h 344"/>
                <a:gd name="T4" fmla="*/ 142 w 344"/>
                <a:gd name="T5" fmla="*/ 334 h 344"/>
                <a:gd name="T6" fmla="*/ 124 w 344"/>
                <a:gd name="T7" fmla="*/ 312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4 w 344"/>
                <a:gd name="T33" fmla="*/ 34 h 344"/>
                <a:gd name="T34" fmla="*/ 126 w 344"/>
                <a:gd name="T35" fmla="*/ 26 h 344"/>
                <a:gd name="T36" fmla="*/ 142 w 344"/>
                <a:gd name="T37" fmla="*/ 10 h 344"/>
                <a:gd name="T38" fmla="*/ 164 w 344"/>
                <a:gd name="T39" fmla="*/ 2 h 344"/>
                <a:gd name="T40" fmla="*/ 172 w 344"/>
                <a:gd name="T41" fmla="*/ 0 h 344"/>
                <a:gd name="T42" fmla="*/ 172 w 344"/>
                <a:gd name="T43" fmla="*/ 0 h 344"/>
                <a:gd name="T44" fmla="*/ 188 w 344"/>
                <a:gd name="T45" fmla="*/ 2 h 344"/>
                <a:gd name="T46" fmla="*/ 214 w 344"/>
                <a:gd name="T47" fmla="*/ 20 h 344"/>
                <a:gd name="T48" fmla="*/ 222 w 344"/>
                <a:gd name="T49" fmla="*/ 34 h 344"/>
                <a:gd name="T50" fmla="*/ 226 w 344"/>
                <a:gd name="T51" fmla="*/ 44 h 344"/>
                <a:gd name="T52" fmla="*/ 242 w 344"/>
                <a:gd name="T53" fmla="*/ 68 h 344"/>
                <a:gd name="T54" fmla="*/ 270 w 344"/>
                <a:gd name="T55" fmla="*/ 96 h 344"/>
                <a:gd name="T56" fmla="*/ 314 w 344"/>
                <a:gd name="T57" fmla="*/ 124 h 344"/>
                <a:gd name="T58" fmla="*/ 328 w 344"/>
                <a:gd name="T59" fmla="*/ 134 h 344"/>
                <a:gd name="T60" fmla="*/ 342 w 344"/>
                <a:gd name="T61" fmla="*/ 160 h 344"/>
                <a:gd name="T62" fmla="*/ 344 w 344"/>
                <a:gd name="T63" fmla="*/ 176 h 344"/>
                <a:gd name="T64" fmla="*/ 340 w 344"/>
                <a:gd name="T65" fmla="*/ 190 h 344"/>
                <a:gd name="T66" fmla="*/ 322 w 344"/>
                <a:gd name="T67" fmla="*/ 214 h 344"/>
                <a:gd name="T68" fmla="*/ 308 w 344"/>
                <a:gd name="T69" fmla="*/ 222 h 344"/>
                <a:gd name="T70" fmla="*/ 276 w 344"/>
                <a:gd name="T71" fmla="*/ 240 h 344"/>
                <a:gd name="T72" fmla="*/ 250 w 344"/>
                <a:gd name="T73" fmla="*/ 266 h 344"/>
                <a:gd name="T74" fmla="*/ 232 w 344"/>
                <a:gd name="T75" fmla="*/ 292 h 344"/>
                <a:gd name="T76" fmla="*/ 220 w 344"/>
                <a:gd name="T77" fmla="*/ 312 h 344"/>
                <a:gd name="T78" fmla="*/ 200 w 344"/>
                <a:gd name="T79" fmla="*/ 336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2"/>
                  </a:lnTo>
                  <a:lnTo>
                    <a:pt x="124" y="312"/>
                  </a:lnTo>
                  <a:lnTo>
                    <a:pt x="118" y="300"/>
                  </a:lnTo>
                  <a:lnTo>
                    <a:pt x="112" y="290"/>
                  </a:lnTo>
                  <a:lnTo>
                    <a:pt x="102" y="278"/>
                  </a:lnTo>
                  <a:lnTo>
                    <a:pt x="90" y="264"/>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4" y="34"/>
                  </a:lnTo>
                  <a:lnTo>
                    <a:pt x="124" y="34"/>
                  </a:lnTo>
                  <a:lnTo>
                    <a:pt x="126" y="26"/>
                  </a:lnTo>
                  <a:lnTo>
                    <a:pt x="130" y="20"/>
                  </a:lnTo>
                  <a:lnTo>
                    <a:pt x="142" y="10"/>
                  </a:lnTo>
                  <a:lnTo>
                    <a:pt x="156" y="2"/>
                  </a:lnTo>
                  <a:lnTo>
                    <a:pt x="164" y="2"/>
                  </a:lnTo>
                  <a:lnTo>
                    <a:pt x="172" y="0"/>
                  </a:lnTo>
                  <a:lnTo>
                    <a:pt x="172" y="0"/>
                  </a:lnTo>
                  <a:lnTo>
                    <a:pt x="172" y="0"/>
                  </a:lnTo>
                  <a:lnTo>
                    <a:pt x="172" y="0"/>
                  </a:lnTo>
                  <a:lnTo>
                    <a:pt x="180" y="2"/>
                  </a:lnTo>
                  <a:lnTo>
                    <a:pt x="188" y="2"/>
                  </a:lnTo>
                  <a:lnTo>
                    <a:pt x="202" y="10"/>
                  </a:lnTo>
                  <a:lnTo>
                    <a:pt x="214" y="20"/>
                  </a:lnTo>
                  <a:lnTo>
                    <a:pt x="218" y="28"/>
                  </a:lnTo>
                  <a:lnTo>
                    <a:pt x="222" y="34"/>
                  </a:lnTo>
                  <a:lnTo>
                    <a:pt x="222" y="34"/>
                  </a:lnTo>
                  <a:lnTo>
                    <a:pt x="226" y="44"/>
                  </a:lnTo>
                  <a:lnTo>
                    <a:pt x="232" y="56"/>
                  </a:lnTo>
                  <a:lnTo>
                    <a:pt x="242" y="68"/>
                  </a:lnTo>
                  <a:lnTo>
                    <a:pt x="254" y="82"/>
                  </a:lnTo>
                  <a:lnTo>
                    <a:pt x="270" y="96"/>
                  </a:lnTo>
                  <a:lnTo>
                    <a:pt x="290" y="112"/>
                  </a:lnTo>
                  <a:lnTo>
                    <a:pt x="314" y="124"/>
                  </a:lnTo>
                  <a:lnTo>
                    <a:pt x="314" y="124"/>
                  </a:lnTo>
                  <a:lnTo>
                    <a:pt x="328" y="134"/>
                  </a:lnTo>
                  <a:lnTo>
                    <a:pt x="336" y="146"/>
                  </a:lnTo>
                  <a:lnTo>
                    <a:pt x="342" y="160"/>
                  </a:lnTo>
                  <a:lnTo>
                    <a:pt x="344" y="176"/>
                  </a:lnTo>
                  <a:lnTo>
                    <a:pt x="344" y="176"/>
                  </a:lnTo>
                  <a:lnTo>
                    <a:pt x="342" y="184"/>
                  </a:lnTo>
                  <a:lnTo>
                    <a:pt x="340" y="190"/>
                  </a:lnTo>
                  <a:lnTo>
                    <a:pt x="334" y="204"/>
                  </a:lnTo>
                  <a:lnTo>
                    <a:pt x="322" y="214"/>
                  </a:lnTo>
                  <a:lnTo>
                    <a:pt x="308" y="222"/>
                  </a:lnTo>
                  <a:lnTo>
                    <a:pt x="308" y="222"/>
                  </a:lnTo>
                  <a:lnTo>
                    <a:pt x="292" y="230"/>
                  </a:lnTo>
                  <a:lnTo>
                    <a:pt x="276" y="240"/>
                  </a:lnTo>
                  <a:lnTo>
                    <a:pt x="262" y="252"/>
                  </a:lnTo>
                  <a:lnTo>
                    <a:pt x="250" y="266"/>
                  </a:lnTo>
                  <a:lnTo>
                    <a:pt x="240" y="278"/>
                  </a:lnTo>
                  <a:lnTo>
                    <a:pt x="232" y="292"/>
                  </a:lnTo>
                  <a:lnTo>
                    <a:pt x="220" y="312"/>
                  </a:lnTo>
                  <a:lnTo>
                    <a:pt x="220" y="312"/>
                  </a:lnTo>
                  <a:lnTo>
                    <a:pt x="212" y="326"/>
                  </a:lnTo>
                  <a:lnTo>
                    <a:pt x="200" y="336"/>
                  </a:lnTo>
                  <a:lnTo>
                    <a:pt x="188" y="342"/>
                  </a:lnTo>
                  <a:lnTo>
                    <a:pt x="172" y="344"/>
                  </a:lnTo>
                  <a:lnTo>
                    <a:pt x="172" y="344"/>
                  </a:lnTo>
                  <a:close/>
                  <a:moveTo>
                    <a:pt x="146" y="172"/>
                  </a:moveTo>
                  <a:lnTo>
                    <a:pt x="146" y="172"/>
                  </a:lnTo>
                  <a:lnTo>
                    <a:pt x="170" y="196"/>
                  </a:lnTo>
                  <a:lnTo>
                    <a:pt x="170" y="196"/>
                  </a:lnTo>
                  <a:lnTo>
                    <a:pt x="196" y="170"/>
                  </a:lnTo>
                  <a:lnTo>
                    <a:pt x="196" y="170"/>
                  </a:lnTo>
                  <a:lnTo>
                    <a:pt x="172" y="148"/>
                  </a:lnTo>
                  <a:lnTo>
                    <a:pt x="172" y="148"/>
                  </a:lnTo>
                  <a:lnTo>
                    <a:pt x="146" y="172"/>
                  </a:lnTo>
                  <a:lnTo>
                    <a:pt x="146" y="172"/>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4" name="Freeform 18"/>
            <p:cNvSpPr>
              <a:spLocks/>
            </p:cNvSpPr>
            <p:nvPr/>
          </p:nvSpPr>
          <p:spPr bwMode="auto">
            <a:xfrm>
              <a:off x="6965393" y="3268818"/>
              <a:ext cx="64197" cy="213182"/>
            </a:xfrm>
            <a:custGeom>
              <a:avLst/>
              <a:gdLst>
                <a:gd name="T0" fmla="*/ 52 w 106"/>
                <a:gd name="T1" fmla="*/ 352 h 352"/>
                <a:gd name="T2" fmla="*/ 52 w 106"/>
                <a:gd name="T3" fmla="*/ 352 h 352"/>
                <a:gd name="T4" fmla="*/ 52 w 106"/>
                <a:gd name="T5" fmla="*/ 352 h 352"/>
                <a:gd name="T6" fmla="*/ 52 w 106"/>
                <a:gd name="T7" fmla="*/ 352 h 352"/>
                <a:gd name="T8" fmla="*/ 40 w 106"/>
                <a:gd name="T9" fmla="*/ 352 h 352"/>
                <a:gd name="T10" fmla="*/ 32 w 106"/>
                <a:gd name="T11" fmla="*/ 348 h 352"/>
                <a:gd name="T12" fmla="*/ 22 w 106"/>
                <a:gd name="T13" fmla="*/ 342 h 352"/>
                <a:gd name="T14" fmla="*/ 14 w 106"/>
                <a:gd name="T15" fmla="*/ 336 h 352"/>
                <a:gd name="T16" fmla="*/ 8 w 106"/>
                <a:gd name="T17" fmla="*/ 328 h 352"/>
                <a:gd name="T18" fmla="*/ 4 w 106"/>
                <a:gd name="T19" fmla="*/ 320 h 352"/>
                <a:gd name="T20" fmla="*/ 0 w 106"/>
                <a:gd name="T21" fmla="*/ 310 h 352"/>
                <a:gd name="T22" fmla="*/ 0 w 106"/>
                <a:gd name="T23" fmla="*/ 300 h 352"/>
                <a:gd name="T24" fmla="*/ 0 w 106"/>
                <a:gd name="T25" fmla="*/ 300 h 352"/>
                <a:gd name="T26" fmla="*/ 0 w 106"/>
                <a:gd name="T27" fmla="*/ 134 h 352"/>
                <a:gd name="T28" fmla="*/ 0 w 106"/>
                <a:gd name="T29" fmla="*/ 44 h 352"/>
                <a:gd name="T30" fmla="*/ 52 w 106"/>
                <a:gd name="T31" fmla="*/ 36 h 352"/>
                <a:gd name="T32" fmla="*/ 90 w 106"/>
                <a:gd name="T33" fmla="*/ 0 h 352"/>
                <a:gd name="T34" fmla="*/ 90 w 106"/>
                <a:gd name="T35" fmla="*/ 0 h 352"/>
                <a:gd name="T36" fmla="*/ 96 w 106"/>
                <a:gd name="T37" fmla="*/ 6 h 352"/>
                <a:gd name="T38" fmla="*/ 100 w 106"/>
                <a:gd name="T39" fmla="*/ 16 h 352"/>
                <a:gd name="T40" fmla="*/ 104 w 106"/>
                <a:gd name="T41" fmla="*/ 28 h 352"/>
                <a:gd name="T42" fmla="*/ 106 w 106"/>
                <a:gd name="T43" fmla="*/ 52 h 352"/>
                <a:gd name="T44" fmla="*/ 106 w 106"/>
                <a:gd name="T45" fmla="*/ 138 h 352"/>
                <a:gd name="T46" fmla="*/ 104 w 106"/>
                <a:gd name="T47" fmla="*/ 300 h 352"/>
                <a:gd name="T48" fmla="*/ 104 w 106"/>
                <a:gd name="T49" fmla="*/ 300 h 352"/>
                <a:gd name="T50" fmla="*/ 104 w 106"/>
                <a:gd name="T51" fmla="*/ 310 h 352"/>
                <a:gd name="T52" fmla="*/ 100 w 106"/>
                <a:gd name="T53" fmla="*/ 320 h 352"/>
                <a:gd name="T54" fmla="*/ 96 w 106"/>
                <a:gd name="T55" fmla="*/ 330 h 352"/>
                <a:gd name="T56" fmla="*/ 88 w 106"/>
                <a:gd name="T57" fmla="*/ 338 h 352"/>
                <a:gd name="T58" fmla="*/ 82 w 106"/>
                <a:gd name="T59" fmla="*/ 344 h 352"/>
                <a:gd name="T60" fmla="*/ 72 w 106"/>
                <a:gd name="T61" fmla="*/ 348 h 352"/>
                <a:gd name="T62" fmla="*/ 62 w 106"/>
                <a:gd name="T63" fmla="*/ 352 h 352"/>
                <a:gd name="T64" fmla="*/ 52 w 106"/>
                <a:gd name="T65" fmla="*/ 352 h 352"/>
                <a:gd name="T66" fmla="*/ 52 w 106"/>
                <a:gd name="T67" fmla="*/ 35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 h="352">
                  <a:moveTo>
                    <a:pt x="52" y="352"/>
                  </a:moveTo>
                  <a:lnTo>
                    <a:pt x="52" y="352"/>
                  </a:lnTo>
                  <a:lnTo>
                    <a:pt x="52" y="352"/>
                  </a:lnTo>
                  <a:lnTo>
                    <a:pt x="52" y="352"/>
                  </a:lnTo>
                  <a:lnTo>
                    <a:pt x="40" y="352"/>
                  </a:lnTo>
                  <a:lnTo>
                    <a:pt x="32" y="348"/>
                  </a:lnTo>
                  <a:lnTo>
                    <a:pt x="22" y="342"/>
                  </a:lnTo>
                  <a:lnTo>
                    <a:pt x="14" y="336"/>
                  </a:lnTo>
                  <a:lnTo>
                    <a:pt x="8" y="328"/>
                  </a:lnTo>
                  <a:lnTo>
                    <a:pt x="4" y="320"/>
                  </a:lnTo>
                  <a:lnTo>
                    <a:pt x="0" y="310"/>
                  </a:lnTo>
                  <a:lnTo>
                    <a:pt x="0" y="300"/>
                  </a:lnTo>
                  <a:lnTo>
                    <a:pt x="0" y="300"/>
                  </a:lnTo>
                  <a:lnTo>
                    <a:pt x="0" y="134"/>
                  </a:lnTo>
                  <a:lnTo>
                    <a:pt x="0" y="44"/>
                  </a:lnTo>
                  <a:lnTo>
                    <a:pt x="52" y="36"/>
                  </a:lnTo>
                  <a:lnTo>
                    <a:pt x="90" y="0"/>
                  </a:lnTo>
                  <a:lnTo>
                    <a:pt x="90" y="0"/>
                  </a:lnTo>
                  <a:lnTo>
                    <a:pt x="96" y="6"/>
                  </a:lnTo>
                  <a:lnTo>
                    <a:pt x="100" y="16"/>
                  </a:lnTo>
                  <a:lnTo>
                    <a:pt x="104" y="28"/>
                  </a:lnTo>
                  <a:lnTo>
                    <a:pt x="106" y="52"/>
                  </a:lnTo>
                  <a:lnTo>
                    <a:pt x="106" y="138"/>
                  </a:lnTo>
                  <a:lnTo>
                    <a:pt x="104" y="300"/>
                  </a:lnTo>
                  <a:lnTo>
                    <a:pt x="104" y="300"/>
                  </a:lnTo>
                  <a:lnTo>
                    <a:pt x="104" y="310"/>
                  </a:lnTo>
                  <a:lnTo>
                    <a:pt x="100" y="320"/>
                  </a:lnTo>
                  <a:lnTo>
                    <a:pt x="96" y="330"/>
                  </a:lnTo>
                  <a:lnTo>
                    <a:pt x="88" y="338"/>
                  </a:lnTo>
                  <a:lnTo>
                    <a:pt x="82" y="344"/>
                  </a:lnTo>
                  <a:lnTo>
                    <a:pt x="72" y="348"/>
                  </a:lnTo>
                  <a:lnTo>
                    <a:pt x="62" y="352"/>
                  </a:lnTo>
                  <a:lnTo>
                    <a:pt x="52" y="352"/>
                  </a:lnTo>
                  <a:lnTo>
                    <a:pt x="52" y="352"/>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5" name="Freeform 19"/>
            <p:cNvSpPr>
              <a:spLocks noEditPoints="1"/>
            </p:cNvSpPr>
            <p:nvPr/>
          </p:nvSpPr>
          <p:spPr bwMode="auto">
            <a:xfrm>
              <a:off x="5077386" y="3609182"/>
              <a:ext cx="186534" cy="185323"/>
            </a:xfrm>
            <a:custGeom>
              <a:avLst/>
              <a:gdLst>
                <a:gd name="T0" fmla="*/ 154 w 308"/>
                <a:gd name="T1" fmla="*/ 306 h 306"/>
                <a:gd name="T2" fmla="*/ 124 w 308"/>
                <a:gd name="T3" fmla="*/ 304 h 306"/>
                <a:gd name="T4" fmla="*/ 94 w 308"/>
                <a:gd name="T5" fmla="*/ 294 h 306"/>
                <a:gd name="T6" fmla="*/ 68 w 308"/>
                <a:gd name="T7" fmla="*/ 280 h 306"/>
                <a:gd name="T8" fmla="*/ 46 w 308"/>
                <a:gd name="T9" fmla="*/ 262 h 306"/>
                <a:gd name="T10" fmla="*/ 26 w 308"/>
                <a:gd name="T11" fmla="*/ 240 h 306"/>
                <a:gd name="T12" fmla="*/ 12 w 308"/>
                <a:gd name="T13" fmla="*/ 212 h 306"/>
                <a:gd name="T14" fmla="*/ 4 w 308"/>
                <a:gd name="T15" fmla="*/ 184 h 306"/>
                <a:gd name="T16" fmla="*/ 0 w 308"/>
                <a:gd name="T17" fmla="*/ 154 h 306"/>
                <a:gd name="T18" fmla="*/ 2 w 308"/>
                <a:gd name="T19" fmla="*/ 138 h 306"/>
                <a:gd name="T20" fmla="*/ 8 w 308"/>
                <a:gd name="T21" fmla="*/ 108 h 306"/>
                <a:gd name="T22" fmla="*/ 20 w 308"/>
                <a:gd name="T23" fmla="*/ 80 h 306"/>
                <a:gd name="T24" fmla="*/ 36 w 308"/>
                <a:gd name="T25" fmla="*/ 56 h 306"/>
                <a:gd name="T26" fmla="*/ 56 w 308"/>
                <a:gd name="T27" fmla="*/ 34 h 306"/>
                <a:gd name="T28" fmla="*/ 82 w 308"/>
                <a:gd name="T29" fmla="*/ 18 h 306"/>
                <a:gd name="T30" fmla="*/ 108 w 308"/>
                <a:gd name="T31" fmla="*/ 6 h 306"/>
                <a:gd name="T32" fmla="*/ 138 w 308"/>
                <a:gd name="T33" fmla="*/ 0 h 306"/>
                <a:gd name="T34" fmla="*/ 154 w 308"/>
                <a:gd name="T35" fmla="*/ 0 h 306"/>
                <a:gd name="T36" fmla="*/ 186 w 308"/>
                <a:gd name="T37" fmla="*/ 2 h 306"/>
                <a:gd name="T38" fmla="*/ 214 w 308"/>
                <a:gd name="T39" fmla="*/ 12 h 306"/>
                <a:gd name="T40" fmla="*/ 240 w 308"/>
                <a:gd name="T41" fmla="*/ 26 h 306"/>
                <a:gd name="T42" fmla="*/ 262 w 308"/>
                <a:gd name="T43" fmla="*/ 44 h 306"/>
                <a:gd name="T44" fmla="*/ 282 w 308"/>
                <a:gd name="T45" fmla="*/ 68 h 306"/>
                <a:gd name="T46" fmla="*/ 296 w 308"/>
                <a:gd name="T47" fmla="*/ 94 h 306"/>
                <a:gd name="T48" fmla="*/ 304 w 308"/>
                <a:gd name="T49" fmla="*/ 122 h 306"/>
                <a:gd name="T50" fmla="*/ 308 w 308"/>
                <a:gd name="T51" fmla="*/ 154 h 306"/>
                <a:gd name="T52" fmla="*/ 308 w 308"/>
                <a:gd name="T53" fmla="*/ 168 h 306"/>
                <a:gd name="T54" fmla="*/ 302 w 308"/>
                <a:gd name="T55" fmla="*/ 198 h 306"/>
                <a:gd name="T56" fmla="*/ 290 w 308"/>
                <a:gd name="T57" fmla="*/ 226 h 306"/>
                <a:gd name="T58" fmla="*/ 272 w 308"/>
                <a:gd name="T59" fmla="*/ 250 h 306"/>
                <a:gd name="T60" fmla="*/ 252 w 308"/>
                <a:gd name="T61" fmla="*/ 272 h 306"/>
                <a:gd name="T62" fmla="*/ 228 w 308"/>
                <a:gd name="T63" fmla="*/ 288 h 306"/>
                <a:gd name="T64" fmla="*/ 200 w 308"/>
                <a:gd name="T65" fmla="*/ 300 h 306"/>
                <a:gd name="T66" fmla="*/ 170 w 308"/>
                <a:gd name="T67" fmla="*/ 306 h 306"/>
                <a:gd name="T68" fmla="*/ 154 w 308"/>
                <a:gd name="T69" fmla="*/ 306 h 306"/>
                <a:gd name="T70" fmla="*/ 154 w 308"/>
                <a:gd name="T71" fmla="*/ 104 h 306"/>
                <a:gd name="T72" fmla="*/ 136 w 308"/>
                <a:gd name="T73" fmla="*/ 108 h 306"/>
                <a:gd name="T74" fmla="*/ 120 w 308"/>
                <a:gd name="T75" fmla="*/ 118 h 306"/>
                <a:gd name="T76" fmla="*/ 110 w 308"/>
                <a:gd name="T77" fmla="*/ 134 h 306"/>
                <a:gd name="T78" fmla="*/ 106 w 308"/>
                <a:gd name="T79" fmla="*/ 154 h 306"/>
                <a:gd name="T80" fmla="*/ 106 w 308"/>
                <a:gd name="T81" fmla="*/ 164 h 306"/>
                <a:gd name="T82" fmla="*/ 114 w 308"/>
                <a:gd name="T83" fmla="*/ 180 h 306"/>
                <a:gd name="T84" fmla="*/ 128 w 308"/>
                <a:gd name="T85" fmla="*/ 194 h 306"/>
                <a:gd name="T86" fmla="*/ 144 w 308"/>
                <a:gd name="T87" fmla="*/ 200 h 306"/>
                <a:gd name="T88" fmla="*/ 154 w 308"/>
                <a:gd name="T89" fmla="*/ 202 h 306"/>
                <a:gd name="T90" fmla="*/ 174 w 308"/>
                <a:gd name="T91" fmla="*/ 198 h 306"/>
                <a:gd name="T92" fmla="*/ 188 w 308"/>
                <a:gd name="T93" fmla="*/ 188 h 306"/>
                <a:gd name="T94" fmla="*/ 200 w 308"/>
                <a:gd name="T95" fmla="*/ 172 h 306"/>
                <a:gd name="T96" fmla="*/ 202 w 308"/>
                <a:gd name="T97" fmla="*/ 154 h 306"/>
                <a:gd name="T98" fmla="*/ 202 w 308"/>
                <a:gd name="T99" fmla="*/ 144 h 306"/>
                <a:gd name="T100" fmla="*/ 194 w 308"/>
                <a:gd name="T101" fmla="*/ 126 h 306"/>
                <a:gd name="T102" fmla="*/ 182 w 308"/>
                <a:gd name="T103" fmla="*/ 112 h 306"/>
                <a:gd name="T104" fmla="*/ 164 w 308"/>
                <a:gd name="T105" fmla="*/ 106 h 306"/>
                <a:gd name="T106" fmla="*/ 154 w 308"/>
                <a:gd name="T107" fmla="*/ 10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6">
                  <a:moveTo>
                    <a:pt x="154" y="306"/>
                  </a:moveTo>
                  <a:lnTo>
                    <a:pt x="154" y="306"/>
                  </a:lnTo>
                  <a:lnTo>
                    <a:pt x="138" y="306"/>
                  </a:lnTo>
                  <a:lnTo>
                    <a:pt x="124" y="304"/>
                  </a:lnTo>
                  <a:lnTo>
                    <a:pt x="108" y="300"/>
                  </a:lnTo>
                  <a:lnTo>
                    <a:pt x="94" y="294"/>
                  </a:lnTo>
                  <a:lnTo>
                    <a:pt x="82" y="288"/>
                  </a:lnTo>
                  <a:lnTo>
                    <a:pt x="68" y="280"/>
                  </a:lnTo>
                  <a:lnTo>
                    <a:pt x="56" y="272"/>
                  </a:lnTo>
                  <a:lnTo>
                    <a:pt x="46" y="262"/>
                  </a:lnTo>
                  <a:lnTo>
                    <a:pt x="36" y="250"/>
                  </a:lnTo>
                  <a:lnTo>
                    <a:pt x="26" y="240"/>
                  </a:lnTo>
                  <a:lnTo>
                    <a:pt x="20" y="226"/>
                  </a:lnTo>
                  <a:lnTo>
                    <a:pt x="12" y="212"/>
                  </a:lnTo>
                  <a:lnTo>
                    <a:pt x="8" y="198"/>
                  </a:lnTo>
                  <a:lnTo>
                    <a:pt x="4" y="184"/>
                  </a:lnTo>
                  <a:lnTo>
                    <a:pt x="2" y="168"/>
                  </a:lnTo>
                  <a:lnTo>
                    <a:pt x="0" y="154"/>
                  </a:lnTo>
                  <a:lnTo>
                    <a:pt x="0" y="154"/>
                  </a:lnTo>
                  <a:lnTo>
                    <a:pt x="2" y="138"/>
                  </a:lnTo>
                  <a:lnTo>
                    <a:pt x="4" y="122"/>
                  </a:lnTo>
                  <a:lnTo>
                    <a:pt x="8" y="108"/>
                  </a:lnTo>
                  <a:lnTo>
                    <a:pt x="12" y="94"/>
                  </a:lnTo>
                  <a:lnTo>
                    <a:pt x="20" y="80"/>
                  </a:lnTo>
                  <a:lnTo>
                    <a:pt x="26" y="68"/>
                  </a:lnTo>
                  <a:lnTo>
                    <a:pt x="36" y="56"/>
                  </a:lnTo>
                  <a:lnTo>
                    <a:pt x="46" y="44"/>
                  </a:lnTo>
                  <a:lnTo>
                    <a:pt x="56" y="34"/>
                  </a:lnTo>
                  <a:lnTo>
                    <a:pt x="68" y="26"/>
                  </a:lnTo>
                  <a:lnTo>
                    <a:pt x="82" y="18"/>
                  </a:lnTo>
                  <a:lnTo>
                    <a:pt x="94" y="12"/>
                  </a:lnTo>
                  <a:lnTo>
                    <a:pt x="108" y="6"/>
                  </a:lnTo>
                  <a:lnTo>
                    <a:pt x="124" y="2"/>
                  </a:lnTo>
                  <a:lnTo>
                    <a:pt x="138" y="0"/>
                  </a:lnTo>
                  <a:lnTo>
                    <a:pt x="154" y="0"/>
                  </a:lnTo>
                  <a:lnTo>
                    <a:pt x="154" y="0"/>
                  </a:lnTo>
                  <a:lnTo>
                    <a:pt x="170" y="0"/>
                  </a:lnTo>
                  <a:lnTo>
                    <a:pt x="186" y="2"/>
                  </a:lnTo>
                  <a:lnTo>
                    <a:pt x="200" y="6"/>
                  </a:lnTo>
                  <a:lnTo>
                    <a:pt x="214" y="12"/>
                  </a:lnTo>
                  <a:lnTo>
                    <a:pt x="228" y="18"/>
                  </a:lnTo>
                  <a:lnTo>
                    <a:pt x="240" y="26"/>
                  </a:lnTo>
                  <a:lnTo>
                    <a:pt x="252" y="34"/>
                  </a:lnTo>
                  <a:lnTo>
                    <a:pt x="262" y="44"/>
                  </a:lnTo>
                  <a:lnTo>
                    <a:pt x="272" y="56"/>
                  </a:lnTo>
                  <a:lnTo>
                    <a:pt x="282" y="68"/>
                  </a:lnTo>
                  <a:lnTo>
                    <a:pt x="290" y="80"/>
                  </a:lnTo>
                  <a:lnTo>
                    <a:pt x="296" y="94"/>
                  </a:lnTo>
                  <a:lnTo>
                    <a:pt x="302" y="108"/>
                  </a:lnTo>
                  <a:lnTo>
                    <a:pt x="304" y="122"/>
                  </a:lnTo>
                  <a:lnTo>
                    <a:pt x="308" y="138"/>
                  </a:lnTo>
                  <a:lnTo>
                    <a:pt x="308" y="154"/>
                  </a:lnTo>
                  <a:lnTo>
                    <a:pt x="308" y="154"/>
                  </a:lnTo>
                  <a:lnTo>
                    <a:pt x="308" y="168"/>
                  </a:lnTo>
                  <a:lnTo>
                    <a:pt x="304" y="184"/>
                  </a:lnTo>
                  <a:lnTo>
                    <a:pt x="302" y="198"/>
                  </a:lnTo>
                  <a:lnTo>
                    <a:pt x="296" y="212"/>
                  </a:lnTo>
                  <a:lnTo>
                    <a:pt x="290" y="226"/>
                  </a:lnTo>
                  <a:lnTo>
                    <a:pt x="282" y="240"/>
                  </a:lnTo>
                  <a:lnTo>
                    <a:pt x="272" y="250"/>
                  </a:lnTo>
                  <a:lnTo>
                    <a:pt x="262" y="262"/>
                  </a:lnTo>
                  <a:lnTo>
                    <a:pt x="252" y="272"/>
                  </a:lnTo>
                  <a:lnTo>
                    <a:pt x="240" y="280"/>
                  </a:lnTo>
                  <a:lnTo>
                    <a:pt x="228" y="288"/>
                  </a:lnTo>
                  <a:lnTo>
                    <a:pt x="214" y="294"/>
                  </a:lnTo>
                  <a:lnTo>
                    <a:pt x="200" y="300"/>
                  </a:lnTo>
                  <a:lnTo>
                    <a:pt x="186" y="304"/>
                  </a:lnTo>
                  <a:lnTo>
                    <a:pt x="170" y="306"/>
                  </a:lnTo>
                  <a:lnTo>
                    <a:pt x="154" y="306"/>
                  </a:lnTo>
                  <a:lnTo>
                    <a:pt x="154" y="306"/>
                  </a:lnTo>
                  <a:close/>
                  <a:moveTo>
                    <a:pt x="154" y="104"/>
                  </a:moveTo>
                  <a:lnTo>
                    <a:pt x="154" y="104"/>
                  </a:lnTo>
                  <a:lnTo>
                    <a:pt x="144" y="106"/>
                  </a:lnTo>
                  <a:lnTo>
                    <a:pt x="136" y="108"/>
                  </a:lnTo>
                  <a:lnTo>
                    <a:pt x="128" y="112"/>
                  </a:lnTo>
                  <a:lnTo>
                    <a:pt x="120" y="118"/>
                  </a:lnTo>
                  <a:lnTo>
                    <a:pt x="114" y="126"/>
                  </a:lnTo>
                  <a:lnTo>
                    <a:pt x="110" y="134"/>
                  </a:lnTo>
                  <a:lnTo>
                    <a:pt x="106" y="144"/>
                  </a:lnTo>
                  <a:lnTo>
                    <a:pt x="106" y="154"/>
                  </a:lnTo>
                  <a:lnTo>
                    <a:pt x="106" y="154"/>
                  </a:lnTo>
                  <a:lnTo>
                    <a:pt x="106" y="164"/>
                  </a:lnTo>
                  <a:lnTo>
                    <a:pt x="110" y="172"/>
                  </a:lnTo>
                  <a:lnTo>
                    <a:pt x="114" y="180"/>
                  </a:lnTo>
                  <a:lnTo>
                    <a:pt x="120" y="188"/>
                  </a:lnTo>
                  <a:lnTo>
                    <a:pt x="128" y="194"/>
                  </a:lnTo>
                  <a:lnTo>
                    <a:pt x="136" y="198"/>
                  </a:lnTo>
                  <a:lnTo>
                    <a:pt x="144" y="200"/>
                  </a:lnTo>
                  <a:lnTo>
                    <a:pt x="154" y="202"/>
                  </a:lnTo>
                  <a:lnTo>
                    <a:pt x="154" y="202"/>
                  </a:lnTo>
                  <a:lnTo>
                    <a:pt x="164" y="200"/>
                  </a:lnTo>
                  <a:lnTo>
                    <a:pt x="174" y="198"/>
                  </a:lnTo>
                  <a:lnTo>
                    <a:pt x="182" y="194"/>
                  </a:lnTo>
                  <a:lnTo>
                    <a:pt x="188" y="188"/>
                  </a:lnTo>
                  <a:lnTo>
                    <a:pt x="194" y="180"/>
                  </a:lnTo>
                  <a:lnTo>
                    <a:pt x="200" y="172"/>
                  </a:lnTo>
                  <a:lnTo>
                    <a:pt x="202" y="164"/>
                  </a:lnTo>
                  <a:lnTo>
                    <a:pt x="202" y="154"/>
                  </a:lnTo>
                  <a:lnTo>
                    <a:pt x="202" y="154"/>
                  </a:lnTo>
                  <a:lnTo>
                    <a:pt x="202" y="144"/>
                  </a:lnTo>
                  <a:lnTo>
                    <a:pt x="200" y="134"/>
                  </a:lnTo>
                  <a:lnTo>
                    <a:pt x="194" y="126"/>
                  </a:lnTo>
                  <a:lnTo>
                    <a:pt x="188" y="118"/>
                  </a:lnTo>
                  <a:lnTo>
                    <a:pt x="182" y="112"/>
                  </a:lnTo>
                  <a:lnTo>
                    <a:pt x="174" y="108"/>
                  </a:lnTo>
                  <a:lnTo>
                    <a:pt x="164" y="106"/>
                  </a:lnTo>
                  <a:lnTo>
                    <a:pt x="154" y="104"/>
                  </a:lnTo>
                  <a:lnTo>
                    <a:pt x="154" y="104"/>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6" name="Freeform 20"/>
            <p:cNvSpPr>
              <a:spLocks noEditPoints="1"/>
            </p:cNvSpPr>
            <p:nvPr/>
          </p:nvSpPr>
          <p:spPr bwMode="auto">
            <a:xfrm>
              <a:off x="7250039" y="2854566"/>
              <a:ext cx="186534" cy="186534"/>
            </a:xfrm>
            <a:custGeom>
              <a:avLst/>
              <a:gdLst>
                <a:gd name="T0" fmla="*/ 154 w 308"/>
                <a:gd name="T1" fmla="*/ 308 h 308"/>
                <a:gd name="T2" fmla="*/ 122 w 308"/>
                <a:gd name="T3" fmla="*/ 304 h 308"/>
                <a:gd name="T4" fmla="*/ 94 w 308"/>
                <a:gd name="T5" fmla="*/ 296 h 308"/>
                <a:gd name="T6" fmla="*/ 68 w 308"/>
                <a:gd name="T7" fmla="*/ 282 h 308"/>
                <a:gd name="T8" fmla="*/ 44 w 308"/>
                <a:gd name="T9" fmla="*/ 262 h 308"/>
                <a:gd name="T10" fmla="*/ 26 w 308"/>
                <a:gd name="T11" fmla="*/ 240 h 308"/>
                <a:gd name="T12" fmla="*/ 12 w 308"/>
                <a:gd name="T13" fmla="*/ 214 h 308"/>
                <a:gd name="T14" fmla="*/ 2 w 308"/>
                <a:gd name="T15" fmla="*/ 184 h 308"/>
                <a:gd name="T16" fmla="*/ 0 w 308"/>
                <a:gd name="T17" fmla="*/ 154 h 308"/>
                <a:gd name="T18" fmla="*/ 0 w 308"/>
                <a:gd name="T19" fmla="*/ 138 h 308"/>
                <a:gd name="T20" fmla="*/ 6 w 308"/>
                <a:gd name="T21" fmla="*/ 108 h 308"/>
                <a:gd name="T22" fmla="*/ 18 w 308"/>
                <a:gd name="T23" fmla="*/ 80 h 308"/>
                <a:gd name="T24" fmla="*/ 34 w 308"/>
                <a:gd name="T25" fmla="*/ 56 h 308"/>
                <a:gd name="T26" fmla="*/ 56 w 308"/>
                <a:gd name="T27" fmla="*/ 36 h 308"/>
                <a:gd name="T28" fmla="*/ 80 w 308"/>
                <a:gd name="T29" fmla="*/ 18 h 308"/>
                <a:gd name="T30" fmla="*/ 108 w 308"/>
                <a:gd name="T31" fmla="*/ 6 h 308"/>
                <a:gd name="T32" fmla="*/ 138 w 308"/>
                <a:gd name="T33" fmla="*/ 0 h 308"/>
                <a:gd name="T34" fmla="*/ 154 w 308"/>
                <a:gd name="T35" fmla="*/ 0 h 308"/>
                <a:gd name="T36" fmla="*/ 184 w 308"/>
                <a:gd name="T37" fmla="*/ 4 h 308"/>
                <a:gd name="T38" fmla="*/ 214 w 308"/>
                <a:gd name="T39" fmla="*/ 12 h 308"/>
                <a:gd name="T40" fmla="*/ 240 w 308"/>
                <a:gd name="T41" fmla="*/ 26 h 308"/>
                <a:gd name="T42" fmla="*/ 262 w 308"/>
                <a:gd name="T43" fmla="*/ 46 h 308"/>
                <a:gd name="T44" fmla="*/ 280 w 308"/>
                <a:gd name="T45" fmla="*/ 68 h 308"/>
                <a:gd name="T46" fmla="*/ 294 w 308"/>
                <a:gd name="T47" fmla="*/ 94 h 308"/>
                <a:gd name="T48" fmla="*/ 304 w 308"/>
                <a:gd name="T49" fmla="*/ 122 h 308"/>
                <a:gd name="T50" fmla="*/ 308 w 308"/>
                <a:gd name="T51" fmla="*/ 154 h 308"/>
                <a:gd name="T52" fmla="*/ 306 w 308"/>
                <a:gd name="T53" fmla="*/ 170 h 308"/>
                <a:gd name="T54" fmla="*/ 300 w 308"/>
                <a:gd name="T55" fmla="*/ 200 h 308"/>
                <a:gd name="T56" fmla="*/ 288 w 308"/>
                <a:gd name="T57" fmla="*/ 226 h 308"/>
                <a:gd name="T58" fmla="*/ 272 w 308"/>
                <a:gd name="T59" fmla="*/ 252 h 308"/>
                <a:gd name="T60" fmla="*/ 252 w 308"/>
                <a:gd name="T61" fmla="*/ 272 h 308"/>
                <a:gd name="T62" fmla="*/ 226 w 308"/>
                <a:gd name="T63" fmla="*/ 288 h 308"/>
                <a:gd name="T64" fmla="*/ 200 w 308"/>
                <a:gd name="T65" fmla="*/ 300 h 308"/>
                <a:gd name="T66" fmla="*/ 170 w 308"/>
                <a:gd name="T67" fmla="*/ 306 h 308"/>
                <a:gd name="T68" fmla="*/ 154 w 308"/>
                <a:gd name="T69" fmla="*/ 308 h 308"/>
                <a:gd name="T70" fmla="*/ 154 w 308"/>
                <a:gd name="T71" fmla="*/ 104 h 308"/>
                <a:gd name="T72" fmla="*/ 134 w 308"/>
                <a:gd name="T73" fmla="*/ 108 h 308"/>
                <a:gd name="T74" fmla="*/ 120 w 308"/>
                <a:gd name="T75" fmla="*/ 120 h 308"/>
                <a:gd name="T76" fmla="*/ 108 w 308"/>
                <a:gd name="T77" fmla="*/ 134 h 308"/>
                <a:gd name="T78" fmla="*/ 104 w 308"/>
                <a:gd name="T79" fmla="*/ 154 h 308"/>
                <a:gd name="T80" fmla="*/ 106 w 308"/>
                <a:gd name="T81" fmla="*/ 164 h 308"/>
                <a:gd name="T82" fmla="*/ 114 w 308"/>
                <a:gd name="T83" fmla="*/ 180 h 308"/>
                <a:gd name="T84" fmla="*/ 126 w 308"/>
                <a:gd name="T85" fmla="*/ 194 h 308"/>
                <a:gd name="T86" fmla="*/ 144 w 308"/>
                <a:gd name="T87" fmla="*/ 202 h 308"/>
                <a:gd name="T88" fmla="*/ 154 w 308"/>
                <a:gd name="T89" fmla="*/ 202 h 308"/>
                <a:gd name="T90" fmla="*/ 172 w 308"/>
                <a:gd name="T91" fmla="*/ 198 h 308"/>
                <a:gd name="T92" fmla="*/ 188 w 308"/>
                <a:gd name="T93" fmla="*/ 188 h 308"/>
                <a:gd name="T94" fmla="*/ 198 w 308"/>
                <a:gd name="T95" fmla="*/ 172 h 308"/>
                <a:gd name="T96" fmla="*/ 202 w 308"/>
                <a:gd name="T97" fmla="*/ 154 h 308"/>
                <a:gd name="T98" fmla="*/ 202 w 308"/>
                <a:gd name="T99" fmla="*/ 144 h 308"/>
                <a:gd name="T100" fmla="*/ 194 w 308"/>
                <a:gd name="T101" fmla="*/ 126 h 308"/>
                <a:gd name="T102" fmla="*/ 180 w 308"/>
                <a:gd name="T103" fmla="*/ 114 h 308"/>
                <a:gd name="T104" fmla="*/ 164 w 308"/>
                <a:gd name="T105" fmla="*/ 106 h 308"/>
                <a:gd name="T106" fmla="*/ 154 w 308"/>
                <a:gd name="T107" fmla="*/ 10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8">
                  <a:moveTo>
                    <a:pt x="154" y="308"/>
                  </a:moveTo>
                  <a:lnTo>
                    <a:pt x="154" y="308"/>
                  </a:lnTo>
                  <a:lnTo>
                    <a:pt x="138" y="306"/>
                  </a:lnTo>
                  <a:lnTo>
                    <a:pt x="122" y="304"/>
                  </a:lnTo>
                  <a:lnTo>
                    <a:pt x="108" y="300"/>
                  </a:lnTo>
                  <a:lnTo>
                    <a:pt x="94" y="296"/>
                  </a:lnTo>
                  <a:lnTo>
                    <a:pt x="80" y="288"/>
                  </a:lnTo>
                  <a:lnTo>
                    <a:pt x="68" y="282"/>
                  </a:lnTo>
                  <a:lnTo>
                    <a:pt x="56" y="272"/>
                  </a:lnTo>
                  <a:lnTo>
                    <a:pt x="44" y="262"/>
                  </a:lnTo>
                  <a:lnTo>
                    <a:pt x="34" y="252"/>
                  </a:lnTo>
                  <a:lnTo>
                    <a:pt x="26" y="240"/>
                  </a:lnTo>
                  <a:lnTo>
                    <a:pt x="18" y="226"/>
                  </a:lnTo>
                  <a:lnTo>
                    <a:pt x="12" y="214"/>
                  </a:lnTo>
                  <a:lnTo>
                    <a:pt x="6" y="200"/>
                  </a:lnTo>
                  <a:lnTo>
                    <a:pt x="2" y="184"/>
                  </a:lnTo>
                  <a:lnTo>
                    <a:pt x="0" y="170"/>
                  </a:lnTo>
                  <a:lnTo>
                    <a:pt x="0" y="154"/>
                  </a:lnTo>
                  <a:lnTo>
                    <a:pt x="0" y="154"/>
                  </a:lnTo>
                  <a:lnTo>
                    <a:pt x="0" y="138"/>
                  </a:lnTo>
                  <a:lnTo>
                    <a:pt x="2" y="122"/>
                  </a:lnTo>
                  <a:lnTo>
                    <a:pt x="6" y="108"/>
                  </a:lnTo>
                  <a:lnTo>
                    <a:pt x="12" y="94"/>
                  </a:lnTo>
                  <a:lnTo>
                    <a:pt x="18" y="80"/>
                  </a:lnTo>
                  <a:lnTo>
                    <a:pt x="26" y="68"/>
                  </a:lnTo>
                  <a:lnTo>
                    <a:pt x="34" y="56"/>
                  </a:lnTo>
                  <a:lnTo>
                    <a:pt x="44" y="46"/>
                  </a:lnTo>
                  <a:lnTo>
                    <a:pt x="56" y="36"/>
                  </a:lnTo>
                  <a:lnTo>
                    <a:pt x="68" y="26"/>
                  </a:lnTo>
                  <a:lnTo>
                    <a:pt x="80" y="18"/>
                  </a:lnTo>
                  <a:lnTo>
                    <a:pt x="94" y="12"/>
                  </a:lnTo>
                  <a:lnTo>
                    <a:pt x="108" y="6"/>
                  </a:lnTo>
                  <a:lnTo>
                    <a:pt x="122" y="4"/>
                  </a:lnTo>
                  <a:lnTo>
                    <a:pt x="138" y="0"/>
                  </a:lnTo>
                  <a:lnTo>
                    <a:pt x="154" y="0"/>
                  </a:lnTo>
                  <a:lnTo>
                    <a:pt x="154" y="0"/>
                  </a:lnTo>
                  <a:lnTo>
                    <a:pt x="170" y="0"/>
                  </a:lnTo>
                  <a:lnTo>
                    <a:pt x="184" y="4"/>
                  </a:lnTo>
                  <a:lnTo>
                    <a:pt x="200" y="6"/>
                  </a:lnTo>
                  <a:lnTo>
                    <a:pt x="214" y="12"/>
                  </a:lnTo>
                  <a:lnTo>
                    <a:pt x="226" y="18"/>
                  </a:lnTo>
                  <a:lnTo>
                    <a:pt x="240" y="26"/>
                  </a:lnTo>
                  <a:lnTo>
                    <a:pt x="252" y="36"/>
                  </a:lnTo>
                  <a:lnTo>
                    <a:pt x="262" y="46"/>
                  </a:lnTo>
                  <a:lnTo>
                    <a:pt x="272" y="56"/>
                  </a:lnTo>
                  <a:lnTo>
                    <a:pt x="280" y="68"/>
                  </a:lnTo>
                  <a:lnTo>
                    <a:pt x="288" y="80"/>
                  </a:lnTo>
                  <a:lnTo>
                    <a:pt x="294" y="94"/>
                  </a:lnTo>
                  <a:lnTo>
                    <a:pt x="300" y="108"/>
                  </a:lnTo>
                  <a:lnTo>
                    <a:pt x="304" y="122"/>
                  </a:lnTo>
                  <a:lnTo>
                    <a:pt x="306" y="138"/>
                  </a:lnTo>
                  <a:lnTo>
                    <a:pt x="308" y="154"/>
                  </a:lnTo>
                  <a:lnTo>
                    <a:pt x="308" y="154"/>
                  </a:lnTo>
                  <a:lnTo>
                    <a:pt x="306" y="170"/>
                  </a:lnTo>
                  <a:lnTo>
                    <a:pt x="304" y="184"/>
                  </a:lnTo>
                  <a:lnTo>
                    <a:pt x="300" y="200"/>
                  </a:lnTo>
                  <a:lnTo>
                    <a:pt x="294" y="214"/>
                  </a:lnTo>
                  <a:lnTo>
                    <a:pt x="288" y="226"/>
                  </a:lnTo>
                  <a:lnTo>
                    <a:pt x="280" y="240"/>
                  </a:lnTo>
                  <a:lnTo>
                    <a:pt x="272" y="252"/>
                  </a:lnTo>
                  <a:lnTo>
                    <a:pt x="262" y="262"/>
                  </a:lnTo>
                  <a:lnTo>
                    <a:pt x="252" y="272"/>
                  </a:lnTo>
                  <a:lnTo>
                    <a:pt x="240" y="282"/>
                  </a:lnTo>
                  <a:lnTo>
                    <a:pt x="226" y="288"/>
                  </a:lnTo>
                  <a:lnTo>
                    <a:pt x="214" y="296"/>
                  </a:lnTo>
                  <a:lnTo>
                    <a:pt x="200" y="300"/>
                  </a:lnTo>
                  <a:lnTo>
                    <a:pt x="184" y="304"/>
                  </a:lnTo>
                  <a:lnTo>
                    <a:pt x="170" y="306"/>
                  </a:lnTo>
                  <a:lnTo>
                    <a:pt x="154" y="308"/>
                  </a:lnTo>
                  <a:lnTo>
                    <a:pt x="154" y="308"/>
                  </a:lnTo>
                  <a:close/>
                  <a:moveTo>
                    <a:pt x="154" y="104"/>
                  </a:moveTo>
                  <a:lnTo>
                    <a:pt x="154" y="104"/>
                  </a:lnTo>
                  <a:lnTo>
                    <a:pt x="144" y="106"/>
                  </a:lnTo>
                  <a:lnTo>
                    <a:pt x="134" y="108"/>
                  </a:lnTo>
                  <a:lnTo>
                    <a:pt x="126" y="114"/>
                  </a:lnTo>
                  <a:lnTo>
                    <a:pt x="120" y="120"/>
                  </a:lnTo>
                  <a:lnTo>
                    <a:pt x="114" y="126"/>
                  </a:lnTo>
                  <a:lnTo>
                    <a:pt x="108" y="134"/>
                  </a:lnTo>
                  <a:lnTo>
                    <a:pt x="106" y="144"/>
                  </a:lnTo>
                  <a:lnTo>
                    <a:pt x="104" y="154"/>
                  </a:lnTo>
                  <a:lnTo>
                    <a:pt x="104" y="154"/>
                  </a:lnTo>
                  <a:lnTo>
                    <a:pt x="106" y="164"/>
                  </a:lnTo>
                  <a:lnTo>
                    <a:pt x="108" y="172"/>
                  </a:lnTo>
                  <a:lnTo>
                    <a:pt x="114" y="180"/>
                  </a:lnTo>
                  <a:lnTo>
                    <a:pt x="120" y="188"/>
                  </a:lnTo>
                  <a:lnTo>
                    <a:pt x="126" y="194"/>
                  </a:lnTo>
                  <a:lnTo>
                    <a:pt x="134" y="198"/>
                  </a:lnTo>
                  <a:lnTo>
                    <a:pt x="144" y="202"/>
                  </a:lnTo>
                  <a:lnTo>
                    <a:pt x="154" y="202"/>
                  </a:lnTo>
                  <a:lnTo>
                    <a:pt x="154" y="202"/>
                  </a:lnTo>
                  <a:lnTo>
                    <a:pt x="164" y="202"/>
                  </a:lnTo>
                  <a:lnTo>
                    <a:pt x="172" y="198"/>
                  </a:lnTo>
                  <a:lnTo>
                    <a:pt x="180" y="194"/>
                  </a:lnTo>
                  <a:lnTo>
                    <a:pt x="188" y="188"/>
                  </a:lnTo>
                  <a:lnTo>
                    <a:pt x="194" y="180"/>
                  </a:lnTo>
                  <a:lnTo>
                    <a:pt x="198" y="172"/>
                  </a:lnTo>
                  <a:lnTo>
                    <a:pt x="202" y="164"/>
                  </a:lnTo>
                  <a:lnTo>
                    <a:pt x="202" y="154"/>
                  </a:lnTo>
                  <a:lnTo>
                    <a:pt x="202" y="154"/>
                  </a:lnTo>
                  <a:lnTo>
                    <a:pt x="202" y="144"/>
                  </a:lnTo>
                  <a:lnTo>
                    <a:pt x="198" y="134"/>
                  </a:lnTo>
                  <a:lnTo>
                    <a:pt x="194" y="126"/>
                  </a:lnTo>
                  <a:lnTo>
                    <a:pt x="188" y="120"/>
                  </a:lnTo>
                  <a:lnTo>
                    <a:pt x="180" y="114"/>
                  </a:lnTo>
                  <a:lnTo>
                    <a:pt x="172" y="108"/>
                  </a:lnTo>
                  <a:lnTo>
                    <a:pt x="164" y="106"/>
                  </a:lnTo>
                  <a:lnTo>
                    <a:pt x="154" y="104"/>
                  </a:lnTo>
                  <a:lnTo>
                    <a:pt x="154" y="104"/>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nvGrpSpPr>
            <p:cNvPr id="17" name="Group 16"/>
            <p:cNvGrpSpPr/>
            <p:nvPr/>
          </p:nvGrpSpPr>
          <p:grpSpPr>
            <a:xfrm>
              <a:off x="5413104" y="2621197"/>
              <a:ext cx="1326042" cy="1326043"/>
              <a:chOff x="5413104" y="2598477"/>
              <a:chExt cx="1326042" cy="1326043"/>
            </a:xfrm>
          </p:grpSpPr>
          <p:sp>
            <p:nvSpPr>
              <p:cNvPr id="18" name="Freeform 5"/>
              <p:cNvSpPr>
                <a:spLocks/>
              </p:cNvSpPr>
              <p:nvPr/>
            </p:nvSpPr>
            <p:spPr bwMode="auto">
              <a:xfrm>
                <a:off x="5642613" y="3166154"/>
                <a:ext cx="838193" cy="391237"/>
              </a:xfrm>
              <a:custGeom>
                <a:avLst/>
                <a:gdLst>
                  <a:gd name="T0" fmla="*/ 1228 w 1384"/>
                  <a:gd name="T1" fmla="*/ 646 h 646"/>
                  <a:gd name="T2" fmla="*/ 1198 w 1384"/>
                  <a:gd name="T3" fmla="*/ 636 h 646"/>
                  <a:gd name="T4" fmla="*/ 1178 w 1384"/>
                  <a:gd name="T5" fmla="*/ 614 h 646"/>
                  <a:gd name="T6" fmla="*/ 1174 w 1384"/>
                  <a:gd name="T7" fmla="*/ 106 h 646"/>
                  <a:gd name="T8" fmla="*/ 1118 w 1384"/>
                  <a:gd name="T9" fmla="*/ 594 h 646"/>
                  <a:gd name="T10" fmla="*/ 1108 w 1384"/>
                  <a:gd name="T11" fmla="*/ 622 h 646"/>
                  <a:gd name="T12" fmla="*/ 1086 w 1384"/>
                  <a:gd name="T13" fmla="*/ 642 h 646"/>
                  <a:gd name="T14" fmla="*/ 824 w 1384"/>
                  <a:gd name="T15" fmla="*/ 646 h 646"/>
                  <a:gd name="T16" fmla="*/ 804 w 1384"/>
                  <a:gd name="T17" fmla="*/ 642 h 646"/>
                  <a:gd name="T18" fmla="*/ 780 w 1384"/>
                  <a:gd name="T19" fmla="*/ 622 h 646"/>
                  <a:gd name="T20" fmla="*/ 772 w 1384"/>
                  <a:gd name="T21" fmla="*/ 594 h 646"/>
                  <a:gd name="T22" fmla="*/ 714 w 1384"/>
                  <a:gd name="T23" fmla="*/ 594 h 646"/>
                  <a:gd name="T24" fmla="*/ 710 w 1384"/>
                  <a:gd name="T25" fmla="*/ 614 h 646"/>
                  <a:gd name="T26" fmla="*/ 690 w 1384"/>
                  <a:gd name="T27" fmla="*/ 636 h 646"/>
                  <a:gd name="T28" fmla="*/ 662 w 1384"/>
                  <a:gd name="T29" fmla="*/ 646 h 646"/>
                  <a:gd name="T30" fmla="*/ 410 w 1384"/>
                  <a:gd name="T31" fmla="*/ 644 h 646"/>
                  <a:gd name="T32" fmla="*/ 384 w 1384"/>
                  <a:gd name="T33" fmla="*/ 630 h 646"/>
                  <a:gd name="T34" fmla="*/ 368 w 1384"/>
                  <a:gd name="T35" fmla="*/ 604 h 646"/>
                  <a:gd name="T36" fmla="*/ 310 w 1384"/>
                  <a:gd name="T37" fmla="*/ 322 h 646"/>
                  <a:gd name="T38" fmla="*/ 310 w 1384"/>
                  <a:gd name="T39" fmla="*/ 604 h 646"/>
                  <a:gd name="T40" fmla="*/ 296 w 1384"/>
                  <a:gd name="T41" fmla="*/ 630 h 646"/>
                  <a:gd name="T42" fmla="*/ 268 w 1384"/>
                  <a:gd name="T43" fmla="*/ 644 h 646"/>
                  <a:gd name="T44" fmla="*/ 52 w 1384"/>
                  <a:gd name="T45" fmla="*/ 646 h 646"/>
                  <a:gd name="T46" fmla="*/ 24 w 1384"/>
                  <a:gd name="T47" fmla="*/ 636 h 646"/>
                  <a:gd name="T48" fmla="*/ 4 w 1384"/>
                  <a:gd name="T49" fmla="*/ 614 h 646"/>
                  <a:gd name="T50" fmla="*/ 0 w 1384"/>
                  <a:gd name="T51" fmla="*/ 594 h 646"/>
                  <a:gd name="T52" fmla="*/ 10 w 1384"/>
                  <a:gd name="T53" fmla="*/ 564 h 646"/>
                  <a:gd name="T54" fmla="*/ 32 w 1384"/>
                  <a:gd name="T55" fmla="*/ 544 h 646"/>
                  <a:gd name="T56" fmla="*/ 206 w 1384"/>
                  <a:gd name="T57" fmla="*/ 540 h 646"/>
                  <a:gd name="T58" fmla="*/ 208 w 1384"/>
                  <a:gd name="T59" fmla="*/ 278 h 646"/>
                  <a:gd name="T60" fmla="*/ 228 w 1384"/>
                  <a:gd name="T61" fmla="*/ 240 h 646"/>
                  <a:gd name="T62" fmla="*/ 266 w 1384"/>
                  <a:gd name="T63" fmla="*/ 218 h 646"/>
                  <a:gd name="T64" fmla="*/ 398 w 1384"/>
                  <a:gd name="T65" fmla="*/ 218 h 646"/>
                  <a:gd name="T66" fmla="*/ 440 w 1384"/>
                  <a:gd name="T67" fmla="*/ 230 h 646"/>
                  <a:gd name="T68" fmla="*/ 466 w 1384"/>
                  <a:gd name="T69" fmla="*/ 264 h 646"/>
                  <a:gd name="T70" fmla="*/ 472 w 1384"/>
                  <a:gd name="T71" fmla="*/ 540 h 646"/>
                  <a:gd name="T72" fmla="*/ 608 w 1384"/>
                  <a:gd name="T73" fmla="*/ 152 h 646"/>
                  <a:gd name="T74" fmla="*/ 622 w 1384"/>
                  <a:gd name="T75" fmla="*/ 110 h 646"/>
                  <a:gd name="T76" fmla="*/ 654 w 1384"/>
                  <a:gd name="T77" fmla="*/ 82 h 646"/>
                  <a:gd name="T78" fmla="*/ 800 w 1384"/>
                  <a:gd name="T79" fmla="*/ 76 h 646"/>
                  <a:gd name="T80" fmla="*/ 830 w 1384"/>
                  <a:gd name="T81" fmla="*/ 82 h 646"/>
                  <a:gd name="T82" fmla="*/ 864 w 1384"/>
                  <a:gd name="T83" fmla="*/ 110 h 646"/>
                  <a:gd name="T84" fmla="*/ 876 w 1384"/>
                  <a:gd name="T85" fmla="*/ 152 h 646"/>
                  <a:gd name="T86" fmla="*/ 1012 w 1384"/>
                  <a:gd name="T87" fmla="*/ 76 h 646"/>
                  <a:gd name="T88" fmla="*/ 1018 w 1384"/>
                  <a:gd name="T89" fmla="*/ 46 h 646"/>
                  <a:gd name="T90" fmla="*/ 1046 w 1384"/>
                  <a:gd name="T91" fmla="*/ 12 h 646"/>
                  <a:gd name="T92" fmla="*/ 1088 w 1384"/>
                  <a:gd name="T93" fmla="*/ 0 h 646"/>
                  <a:gd name="T94" fmla="*/ 1220 w 1384"/>
                  <a:gd name="T95" fmla="*/ 2 h 646"/>
                  <a:gd name="T96" fmla="*/ 1258 w 1384"/>
                  <a:gd name="T97" fmla="*/ 22 h 646"/>
                  <a:gd name="T98" fmla="*/ 1278 w 1384"/>
                  <a:gd name="T99" fmla="*/ 60 h 646"/>
                  <a:gd name="T100" fmla="*/ 1332 w 1384"/>
                  <a:gd name="T101" fmla="*/ 540 h 646"/>
                  <a:gd name="T102" fmla="*/ 1352 w 1384"/>
                  <a:gd name="T103" fmla="*/ 544 h 646"/>
                  <a:gd name="T104" fmla="*/ 1376 w 1384"/>
                  <a:gd name="T105" fmla="*/ 564 h 646"/>
                  <a:gd name="T106" fmla="*/ 1384 w 1384"/>
                  <a:gd name="T107" fmla="*/ 594 h 646"/>
                  <a:gd name="T108" fmla="*/ 1380 w 1384"/>
                  <a:gd name="T109" fmla="*/ 614 h 646"/>
                  <a:gd name="T110" fmla="*/ 1362 w 1384"/>
                  <a:gd name="T111" fmla="*/ 636 h 646"/>
                  <a:gd name="T112" fmla="*/ 1332 w 1384"/>
                  <a:gd name="T113" fmla="*/ 646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84" h="646">
                    <a:moveTo>
                      <a:pt x="1332" y="646"/>
                    </a:moveTo>
                    <a:lnTo>
                      <a:pt x="1228" y="646"/>
                    </a:lnTo>
                    <a:lnTo>
                      <a:pt x="1228" y="646"/>
                    </a:lnTo>
                    <a:lnTo>
                      <a:pt x="1216" y="644"/>
                    </a:lnTo>
                    <a:lnTo>
                      <a:pt x="1206" y="642"/>
                    </a:lnTo>
                    <a:lnTo>
                      <a:pt x="1198" y="636"/>
                    </a:lnTo>
                    <a:lnTo>
                      <a:pt x="1190" y="630"/>
                    </a:lnTo>
                    <a:lnTo>
                      <a:pt x="1184" y="622"/>
                    </a:lnTo>
                    <a:lnTo>
                      <a:pt x="1178" y="614"/>
                    </a:lnTo>
                    <a:lnTo>
                      <a:pt x="1176" y="604"/>
                    </a:lnTo>
                    <a:lnTo>
                      <a:pt x="1174" y="594"/>
                    </a:lnTo>
                    <a:lnTo>
                      <a:pt x="1174" y="106"/>
                    </a:lnTo>
                    <a:lnTo>
                      <a:pt x="1118" y="106"/>
                    </a:lnTo>
                    <a:lnTo>
                      <a:pt x="1118" y="594"/>
                    </a:lnTo>
                    <a:lnTo>
                      <a:pt x="1118" y="594"/>
                    </a:lnTo>
                    <a:lnTo>
                      <a:pt x="1116" y="604"/>
                    </a:lnTo>
                    <a:lnTo>
                      <a:pt x="1114" y="614"/>
                    </a:lnTo>
                    <a:lnTo>
                      <a:pt x="1108" y="622"/>
                    </a:lnTo>
                    <a:lnTo>
                      <a:pt x="1102" y="630"/>
                    </a:lnTo>
                    <a:lnTo>
                      <a:pt x="1094" y="636"/>
                    </a:lnTo>
                    <a:lnTo>
                      <a:pt x="1086" y="642"/>
                    </a:lnTo>
                    <a:lnTo>
                      <a:pt x="1076" y="644"/>
                    </a:lnTo>
                    <a:lnTo>
                      <a:pt x="1064" y="646"/>
                    </a:lnTo>
                    <a:lnTo>
                      <a:pt x="824" y="646"/>
                    </a:lnTo>
                    <a:lnTo>
                      <a:pt x="824" y="646"/>
                    </a:lnTo>
                    <a:lnTo>
                      <a:pt x="814" y="644"/>
                    </a:lnTo>
                    <a:lnTo>
                      <a:pt x="804" y="642"/>
                    </a:lnTo>
                    <a:lnTo>
                      <a:pt x="794" y="636"/>
                    </a:lnTo>
                    <a:lnTo>
                      <a:pt x="786" y="630"/>
                    </a:lnTo>
                    <a:lnTo>
                      <a:pt x="780" y="622"/>
                    </a:lnTo>
                    <a:lnTo>
                      <a:pt x="776" y="614"/>
                    </a:lnTo>
                    <a:lnTo>
                      <a:pt x="772" y="604"/>
                    </a:lnTo>
                    <a:lnTo>
                      <a:pt x="772" y="594"/>
                    </a:lnTo>
                    <a:lnTo>
                      <a:pt x="772" y="182"/>
                    </a:lnTo>
                    <a:lnTo>
                      <a:pt x="714" y="182"/>
                    </a:lnTo>
                    <a:lnTo>
                      <a:pt x="714" y="594"/>
                    </a:lnTo>
                    <a:lnTo>
                      <a:pt x="714" y="594"/>
                    </a:lnTo>
                    <a:lnTo>
                      <a:pt x="712" y="604"/>
                    </a:lnTo>
                    <a:lnTo>
                      <a:pt x="710" y="614"/>
                    </a:lnTo>
                    <a:lnTo>
                      <a:pt x="706" y="622"/>
                    </a:lnTo>
                    <a:lnTo>
                      <a:pt x="698" y="630"/>
                    </a:lnTo>
                    <a:lnTo>
                      <a:pt x="690" y="636"/>
                    </a:lnTo>
                    <a:lnTo>
                      <a:pt x="682" y="642"/>
                    </a:lnTo>
                    <a:lnTo>
                      <a:pt x="672" y="644"/>
                    </a:lnTo>
                    <a:lnTo>
                      <a:pt x="662" y="646"/>
                    </a:lnTo>
                    <a:lnTo>
                      <a:pt x="420" y="646"/>
                    </a:lnTo>
                    <a:lnTo>
                      <a:pt x="420" y="646"/>
                    </a:lnTo>
                    <a:lnTo>
                      <a:pt x="410" y="644"/>
                    </a:lnTo>
                    <a:lnTo>
                      <a:pt x="400" y="642"/>
                    </a:lnTo>
                    <a:lnTo>
                      <a:pt x="390" y="636"/>
                    </a:lnTo>
                    <a:lnTo>
                      <a:pt x="384" y="630"/>
                    </a:lnTo>
                    <a:lnTo>
                      <a:pt x="376" y="622"/>
                    </a:lnTo>
                    <a:lnTo>
                      <a:pt x="372" y="614"/>
                    </a:lnTo>
                    <a:lnTo>
                      <a:pt x="368" y="604"/>
                    </a:lnTo>
                    <a:lnTo>
                      <a:pt x="368" y="594"/>
                    </a:lnTo>
                    <a:lnTo>
                      <a:pt x="368" y="322"/>
                    </a:lnTo>
                    <a:lnTo>
                      <a:pt x="310" y="322"/>
                    </a:lnTo>
                    <a:lnTo>
                      <a:pt x="310" y="594"/>
                    </a:lnTo>
                    <a:lnTo>
                      <a:pt x="310" y="594"/>
                    </a:lnTo>
                    <a:lnTo>
                      <a:pt x="310" y="604"/>
                    </a:lnTo>
                    <a:lnTo>
                      <a:pt x="306" y="614"/>
                    </a:lnTo>
                    <a:lnTo>
                      <a:pt x="302" y="622"/>
                    </a:lnTo>
                    <a:lnTo>
                      <a:pt x="296" y="630"/>
                    </a:lnTo>
                    <a:lnTo>
                      <a:pt x="288" y="636"/>
                    </a:lnTo>
                    <a:lnTo>
                      <a:pt x="278" y="642"/>
                    </a:lnTo>
                    <a:lnTo>
                      <a:pt x="268" y="644"/>
                    </a:lnTo>
                    <a:lnTo>
                      <a:pt x="258" y="646"/>
                    </a:lnTo>
                    <a:lnTo>
                      <a:pt x="52" y="646"/>
                    </a:lnTo>
                    <a:lnTo>
                      <a:pt x="52" y="646"/>
                    </a:lnTo>
                    <a:lnTo>
                      <a:pt x="42" y="644"/>
                    </a:lnTo>
                    <a:lnTo>
                      <a:pt x="32" y="642"/>
                    </a:lnTo>
                    <a:lnTo>
                      <a:pt x="24" y="636"/>
                    </a:lnTo>
                    <a:lnTo>
                      <a:pt x="16" y="630"/>
                    </a:lnTo>
                    <a:lnTo>
                      <a:pt x="10" y="622"/>
                    </a:lnTo>
                    <a:lnTo>
                      <a:pt x="4" y="614"/>
                    </a:lnTo>
                    <a:lnTo>
                      <a:pt x="2" y="604"/>
                    </a:lnTo>
                    <a:lnTo>
                      <a:pt x="0" y="594"/>
                    </a:lnTo>
                    <a:lnTo>
                      <a:pt x="0" y="594"/>
                    </a:lnTo>
                    <a:lnTo>
                      <a:pt x="2" y="582"/>
                    </a:lnTo>
                    <a:lnTo>
                      <a:pt x="4" y="572"/>
                    </a:lnTo>
                    <a:lnTo>
                      <a:pt x="10" y="564"/>
                    </a:lnTo>
                    <a:lnTo>
                      <a:pt x="16" y="556"/>
                    </a:lnTo>
                    <a:lnTo>
                      <a:pt x="24" y="550"/>
                    </a:lnTo>
                    <a:lnTo>
                      <a:pt x="32" y="544"/>
                    </a:lnTo>
                    <a:lnTo>
                      <a:pt x="42" y="542"/>
                    </a:lnTo>
                    <a:lnTo>
                      <a:pt x="52" y="540"/>
                    </a:lnTo>
                    <a:lnTo>
                      <a:pt x="206" y="540"/>
                    </a:lnTo>
                    <a:lnTo>
                      <a:pt x="206" y="292"/>
                    </a:lnTo>
                    <a:lnTo>
                      <a:pt x="206" y="292"/>
                    </a:lnTo>
                    <a:lnTo>
                      <a:pt x="208" y="278"/>
                    </a:lnTo>
                    <a:lnTo>
                      <a:pt x="212" y="264"/>
                    </a:lnTo>
                    <a:lnTo>
                      <a:pt x="218" y="250"/>
                    </a:lnTo>
                    <a:lnTo>
                      <a:pt x="228" y="240"/>
                    </a:lnTo>
                    <a:lnTo>
                      <a:pt x="238" y="230"/>
                    </a:lnTo>
                    <a:lnTo>
                      <a:pt x="252" y="224"/>
                    </a:lnTo>
                    <a:lnTo>
                      <a:pt x="266" y="218"/>
                    </a:lnTo>
                    <a:lnTo>
                      <a:pt x="280" y="218"/>
                    </a:lnTo>
                    <a:lnTo>
                      <a:pt x="398" y="218"/>
                    </a:lnTo>
                    <a:lnTo>
                      <a:pt x="398" y="218"/>
                    </a:lnTo>
                    <a:lnTo>
                      <a:pt x="412" y="218"/>
                    </a:lnTo>
                    <a:lnTo>
                      <a:pt x="426" y="224"/>
                    </a:lnTo>
                    <a:lnTo>
                      <a:pt x="440" y="230"/>
                    </a:lnTo>
                    <a:lnTo>
                      <a:pt x="450" y="240"/>
                    </a:lnTo>
                    <a:lnTo>
                      <a:pt x="460" y="250"/>
                    </a:lnTo>
                    <a:lnTo>
                      <a:pt x="466" y="264"/>
                    </a:lnTo>
                    <a:lnTo>
                      <a:pt x="472" y="278"/>
                    </a:lnTo>
                    <a:lnTo>
                      <a:pt x="472" y="292"/>
                    </a:lnTo>
                    <a:lnTo>
                      <a:pt x="472" y="540"/>
                    </a:lnTo>
                    <a:lnTo>
                      <a:pt x="608" y="540"/>
                    </a:lnTo>
                    <a:lnTo>
                      <a:pt x="608" y="152"/>
                    </a:lnTo>
                    <a:lnTo>
                      <a:pt x="608" y="152"/>
                    </a:lnTo>
                    <a:lnTo>
                      <a:pt x="610" y="136"/>
                    </a:lnTo>
                    <a:lnTo>
                      <a:pt x="614" y="122"/>
                    </a:lnTo>
                    <a:lnTo>
                      <a:pt x="622" y="110"/>
                    </a:lnTo>
                    <a:lnTo>
                      <a:pt x="632" y="98"/>
                    </a:lnTo>
                    <a:lnTo>
                      <a:pt x="642" y="90"/>
                    </a:lnTo>
                    <a:lnTo>
                      <a:pt x="654" y="82"/>
                    </a:lnTo>
                    <a:lnTo>
                      <a:pt x="668" y="78"/>
                    </a:lnTo>
                    <a:lnTo>
                      <a:pt x="684" y="76"/>
                    </a:lnTo>
                    <a:lnTo>
                      <a:pt x="800" y="76"/>
                    </a:lnTo>
                    <a:lnTo>
                      <a:pt x="800" y="76"/>
                    </a:lnTo>
                    <a:lnTo>
                      <a:pt x="816" y="78"/>
                    </a:lnTo>
                    <a:lnTo>
                      <a:pt x="830" y="82"/>
                    </a:lnTo>
                    <a:lnTo>
                      <a:pt x="842" y="90"/>
                    </a:lnTo>
                    <a:lnTo>
                      <a:pt x="854" y="98"/>
                    </a:lnTo>
                    <a:lnTo>
                      <a:pt x="864" y="110"/>
                    </a:lnTo>
                    <a:lnTo>
                      <a:pt x="870" y="122"/>
                    </a:lnTo>
                    <a:lnTo>
                      <a:pt x="874" y="136"/>
                    </a:lnTo>
                    <a:lnTo>
                      <a:pt x="876" y="152"/>
                    </a:lnTo>
                    <a:lnTo>
                      <a:pt x="876" y="540"/>
                    </a:lnTo>
                    <a:lnTo>
                      <a:pt x="1012" y="540"/>
                    </a:lnTo>
                    <a:lnTo>
                      <a:pt x="1012" y="76"/>
                    </a:lnTo>
                    <a:lnTo>
                      <a:pt x="1012" y="76"/>
                    </a:lnTo>
                    <a:lnTo>
                      <a:pt x="1014" y="60"/>
                    </a:lnTo>
                    <a:lnTo>
                      <a:pt x="1018" y="46"/>
                    </a:lnTo>
                    <a:lnTo>
                      <a:pt x="1026" y="34"/>
                    </a:lnTo>
                    <a:lnTo>
                      <a:pt x="1034" y="22"/>
                    </a:lnTo>
                    <a:lnTo>
                      <a:pt x="1046" y="12"/>
                    </a:lnTo>
                    <a:lnTo>
                      <a:pt x="1058" y="6"/>
                    </a:lnTo>
                    <a:lnTo>
                      <a:pt x="1072" y="2"/>
                    </a:lnTo>
                    <a:lnTo>
                      <a:pt x="1088" y="0"/>
                    </a:lnTo>
                    <a:lnTo>
                      <a:pt x="1204" y="0"/>
                    </a:lnTo>
                    <a:lnTo>
                      <a:pt x="1204" y="0"/>
                    </a:lnTo>
                    <a:lnTo>
                      <a:pt x="1220" y="2"/>
                    </a:lnTo>
                    <a:lnTo>
                      <a:pt x="1234" y="6"/>
                    </a:lnTo>
                    <a:lnTo>
                      <a:pt x="1246" y="12"/>
                    </a:lnTo>
                    <a:lnTo>
                      <a:pt x="1258" y="22"/>
                    </a:lnTo>
                    <a:lnTo>
                      <a:pt x="1266" y="34"/>
                    </a:lnTo>
                    <a:lnTo>
                      <a:pt x="1274" y="46"/>
                    </a:lnTo>
                    <a:lnTo>
                      <a:pt x="1278" y="60"/>
                    </a:lnTo>
                    <a:lnTo>
                      <a:pt x="1280" y="76"/>
                    </a:lnTo>
                    <a:lnTo>
                      <a:pt x="1280" y="540"/>
                    </a:lnTo>
                    <a:lnTo>
                      <a:pt x="1332" y="540"/>
                    </a:lnTo>
                    <a:lnTo>
                      <a:pt x="1332" y="540"/>
                    </a:lnTo>
                    <a:lnTo>
                      <a:pt x="1342" y="542"/>
                    </a:lnTo>
                    <a:lnTo>
                      <a:pt x="1352" y="544"/>
                    </a:lnTo>
                    <a:lnTo>
                      <a:pt x="1362" y="550"/>
                    </a:lnTo>
                    <a:lnTo>
                      <a:pt x="1370" y="556"/>
                    </a:lnTo>
                    <a:lnTo>
                      <a:pt x="1376" y="564"/>
                    </a:lnTo>
                    <a:lnTo>
                      <a:pt x="1380" y="572"/>
                    </a:lnTo>
                    <a:lnTo>
                      <a:pt x="1384" y="582"/>
                    </a:lnTo>
                    <a:lnTo>
                      <a:pt x="1384" y="594"/>
                    </a:lnTo>
                    <a:lnTo>
                      <a:pt x="1384" y="594"/>
                    </a:lnTo>
                    <a:lnTo>
                      <a:pt x="1384" y="604"/>
                    </a:lnTo>
                    <a:lnTo>
                      <a:pt x="1380" y="614"/>
                    </a:lnTo>
                    <a:lnTo>
                      <a:pt x="1376" y="622"/>
                    </a:lnTo>
                    <a:lnTo>
                      <a:pt x="1370" y="630"/>
                    </a:lnTo>
                    <a:lnTo>
                      <a:pt x="1362" y="636"/>
                    </a:lnTo>
                    <a:lnTo>
                      <a:pt x="1352" y="642"/>
                    </a:lnTo>
                    <a:lnTo>
                      <a:pt x="1342" y="644"/>
                    </a:lnTo>
                    <a:lnTo>
                      <a:pt x="1332" y="646"/>
                    </a:lnTo>
                    <a:lnTo>
                      <a:pt x="1332" y="646"/>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9" name="Freeform 6"/>
              <p:cNvSpPr>
                <a:spLocks noEditPoints="1"/>
              </p:cNvSpPr>
              <p:nvPr/>
            </p:nvSpPr>
            <p:spPr bwMode="auto">
              <a:xfrm>
                <a:off x="5757683" y="2925113"/>
                <a:ext cx="184112" cy="184112"/>
              </a:xfrm>
              <a:custGeom>
                <a:avLst/>
                <a:gdLst>
                  <a:gd name="T0" fmla="*/ 152 w 304"/>
                  <a:gd name="T1" fmla="*/ 304 h 304"/>
                  <a:gd name="T2" fmla="*/ 122 w 304"/>
                  <a:gd name="T3" fmla="*/ 302 h 304"/>
                  <a:gd name="T4" fmla="*/ 92 w 304"/>
                  <a:gd name="T5" fmla="*/ 292 h 304"/>
                  <a:gd name="T6" fmla="*/ 66 w 304"/>
                  <a:gd name="T7" fmla="*/ 278 h 304"/>
                  <a:gd name="T8" fmla="*/ 44 w 304"/>
                  <a:gd name="T9" fmla="*/ 260 h 304"/>
                  <a:gd name="T10" fmla="*/ 26 w 304"/>
                  <a:gd name="T11" fmla="*/ 238 h 304"/>
                  <a:gd name="T12" fmla="*/ 12 w 304"/>
                  <a:gd name="T13" fmla="*/ 212 h 304"/>
                  <a:gd name="T14" fmla="*/ 2 w 304"/>
                  <a:gd name="T15" fmla="*/ 182 h 304"/>
                  <a:gd name="T16" fmla="*/ 0 w 304"/>
                  <a:gd name="T17" fmla="*/ 152 h 304"/>
                  <a:gd name="T18" fmla="*/ 0 w 304"/>
                  <a:gd name="T19" fmla="*/ 136 h 304"/>
                  <a:gd name="T20" fmla="*/ 6 w 304"/>
                  <a:gd name="T21" fmla="*/ 106 h 304"/>
                  <a:gd name="T22" fmla="*/ 18 w 304"/>
                  <a:gd name="T23" fmla="*/ 80 h 304"/>
                  <a:gd name="T24" fmla="*/ 34 w 304"/>
                  <a:gd name="T25" fmla="*/ 56 h 304"/>
                  <a:gd name="T26" fmla="*/ 56 w 304"/>
                  <a:gd name="T27" fmla="*/ 34 h 304"/>
                  <a:gd name="T28" fmla="*/ 80 w 304"/>
                  <a:gd name="T29" fmla="*/ 18 h 304"/>
                  <a:gd name="T30" fmla="*/ 106 w 304"/>
                  <a:gd name="T31" fmla="*/ 6 h 304"/>
                  <a:gd name="T32" fmla="*/ 136 w 304"/>
                  <a:gd name="T33" fmla="*/ 0 h 304"/>
                  <a:gd name="T34" fmla="*/ 152 w 304"/>
                  <a:gd name="T35" fmla="*/ 0 h 304"/>
                  <a:gd name="T36" fmla="*/ 182 w 304"/>
                  <a:gd name="T37" fmla="*/ 2 h 304"/>
                  <a:gd name="T38" fmla="*/ 212 w 304"/>
                  <a:gd name="T39" fmla="*/ 12 h 304"/>
                  <a:gd name="T40" fmla="*/ 238 w 304"/>
                  <a:gd name="T41" fmla="*/ 26 h 304"/>
                  <a:gd name="T42" fmla="*/ 260 w 304"/>
                  <a:gd name="T43" fmla="*/ 44 h 304"/>
                  <a:gd name="T44" fmla="*/ 278 w 304"/>
                  <a:gd name="T45" fmla="*/ 66 h 304"/>
                  <a:gd name="T46" fmla="*/ 292 w 304"/>
                  <a:gd name="T47" fmla="*/ 92 h 304"/>
                  <a:gd name="T48" fmla="*/ 302 w 304"/>
                  <a:gd name="T49" fmla="*/ 122 h 304"/>
                  <a:gd name="T50" fmla="*/ 304 w 304"/>
                  <a:gd name="T51" fmla="*/ 152 h 304"/>
                  <a:gd name="T52" fmla="*/ 304 w 304"/>
                  <a:gd name="T53" fmla="*/ 168 h 304"/>
                  <a:gd name="T54" fmla="*/ 298 w 304"/>
                  <a:gd name="T55" fmla="*/ 198 h 304"/>
                  <a:gd name="T56" fmla="*/ 286 w 304"/>
                  <a:gd name="T57" fmla="*/ 224 h 304"/>
                  <a:gd name="T58" fmla="*/ 270 w 304"/>
                  <a:gd name="T59" fmla="*/ 250 h 304"/>
                  <a:gd name="T60" fmla="*/ 250 w 304"/>
                  <a:gd name="T61" fmla="*/ 270 h 304"/>
                  <a:gd name="T62" fmla="*/ 224 w 304"/>
                  <a:gd name="T63" fmla="*/ 286 h 304"/>
                  <a:gd name="T64" fmla="*/ 198 w 304"/>
                  <a:gd name="T65" fmla="*/ 298 h 304"/>
                  <a:gd name="T66" fmla="*/ 168 w 304"/>
                  <a:gd name="T67" fmla="*/ 304 h 304"/>
                  <a:gd name="T68" fmla="*/ 152 w 304"/>
                  <a:gd name="T69" fmla="*/ 304 h 304"/>
                  <a:gd name="T70" fmla="*/ 152 w 304"/>
                  <a:gd name="T71" fmla="*/ 104 h 304"/>
                  <a:gd name="T72" fmla="*/ 134 w 304"/>
                  <a:gd name="T73" fmla="*/ 108 h 304"/>
                  <a:gd name="T74" fmla="*/ 118 w 304"/>
                  <a:gd name="T75" fmla="*/ 118 h 304"/>
                  <a:gd name="T76" fmla="*/ 108 w 304"/>
                  <a:gd name="T77" fmla="*/ 134 h 304"/>
                  <a:gd name="T78" fmla="*/ 104 w 304"/>
                  <a:gd name="T79" fmla="*/ 152 h 304"/>
                  <a:gd name="T80" fmla="*/ 106 w 304"/>
                  <a:gd name="T81" fmla="*/ 162 h 304"/>
                  <a:gd name="T82" fmla="*/ 112 w 304"/>
                  <a:gd name="T83" fmla="*/ 178 h 304"/>
                  <a:gd name="T84" fmla="*/ 126 w 304"/>
                  <a:gd name="T85" fmla="*/ 192 h 304"/>
                  <a:gd name="T86" fmla="*/ 142 w 304"/>
                  <a:gd name="T87" fmla="*/ 198 h 304"/>
                  <a:gd name="T88" fmla="*/ 152 w 304"/>
                  <a:gd name="T89" fmla="*/ 200 h 304"/>
                  <a:gd name="T90" fmla="*/ 170 w 304"/>
                  <a:gd name="T91" fmla="*/ 196 h 304"/>
                  <a:gd name="T92" fmla="*/ 186 w 304"/>
                  <a:gd name="T93" fmla="*/ 186 h 304"/>
                  <a:gd name="T94" fmla="*/ 196 w 304"/>
                  <a:gd name="T95" fmla="*/ 170 h 304"/>
                  <a:gd name="T96" fmla="*/ 200 w 304"/>
                  <a:gd name="T97" fmla="*/ 152 h 304"/>
                  <a:gd name="T98" fmla="*/ 198 w 304"/>
                  <a:gd name="T99" fmla="*/ 142 h 304"/>
                  <a:gd name="T100" fmla="*/ 192 w 304"/>
                  <a:gd name="T101" fmla="*/ 126 h 304"/>
                  <a:gd name="T102" fmla="*/ 178 w 304"/>
                  <a:gd name="T103" fmla="*/ 112 h 304"/>
                  <a:gd name="T104" fmla="*/ 162 w 304"/>
                  <a:gd name="T105" fmla="*/ 106 h 304"/>
                  <a:gd name="T106" fmla="*/ 152 w 304"/>
                  <a:gd name="T107" fmla="*/ 1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4">
                    <a:moveTo>
                      <a:pt x="152" y="304"/>
                    </a:moveTo>
                    <a:lnTo>
                      <a:pt x="152" y="304"/>
                    </a:lnTo>
                    <a:lnTo>
                      <a:pt x="136" y="304"/>
                    </a:lnTo>
                    <a:lnTo>
                      <a:pt x="122" y="302"/>
                    </a:lnTo>
                    <a:lnTo>
                      <a:pt x="106" y="298"/>
                    </a:lnTo>
                    <a:lnTo>
                      <a:pt x="92" y="292"/>
                    </a:lnTo>
                    <a:lnTo>
                      <a:pt x="80" y="286"/>
                    </a:lnTo>
                    <a:lnTo>
                      <a:pt x="66" y="278"/>
                    </a:lnTo>
                    <a:lnTo>
                      <a:pt x="56" y="270"/>
                    </a:lnTo>
                    <a:lnTo>
                      <a:pt x="44" y="260"/>
                    </a:lnTo>
                    <a:lnTo>
                      <a:pt x="34" y="250"/>
                    </a:lnTo>
                    <a:lnTo>
                      <a:pt x="26" y="238"/>
                    </a:lnTo>
                    <a:lnTo>
                      <a:pt x="18" y="224"/>
                    </a:lnTo>
                    <a:lnTo>
                      <a:pt x="12" y="212"/>
                    </a:lnTo>
                    <a:lnTo>
                      <a:pt x="6" y="198"/>
                    </a:lnTo>
                    <a:lnTo>
                      <a:pt x="2" y="182"/>
                    </a:lnTo>
                    <a:lnTo>
                      <a:pt x="0" y="168"/>
                    </a:lnTo>
                    <a:lnTo>
                      <a:pt x="0" y="152"/>
                    </a:lnTo>
                    <a:lnTo>
                      <a:pt x="0" y="152"/>
                    </a:lnTo>
                    <a:lnTo>
                      <a:pt x="0" y="136"/>
                    </a:lnTo>
                    <a:lnTo>
                      <a:pt x="2" y="122"/>
                    </a:lnTo>
                    <a:lnTo>
                      <a:pt x="6" y="106"/>
                    </a:lnTo>
                    <a:lnTo>
                      <a:pt x="12" y="92"/>
                    </a:lnTo>
                    <a:lnTo>
                      <a:pt x="18" y="80"/>
                    </a:lnTo>
                    <a:lnTo>
                      <a:pt x="26" y="66"/>
                    </a:lnTo>
                    <a:lnTo>
                      <a:pt x="34" y="56"/>
                    </a:lnTo>
                    <a:lnTo>
                      <a:pt x="44" y="44"/>
                    </a:lnTo>
                    <a:lnTo>
                      <a:pt x="56" y="34"/>
                    </a:lnTo>
                    <a:lnTo>
                      <a:pt x="66" y="26"/>
                    </a:lnTo>
                    <a:lnTo>
                      <a:pt x="80" y="18"/>
                    </a:lnTo>
                    <a:lnTo>
                      <a:pt x="92" y="12"/>
                    </a:lnTo>
                    <a:lnTo>
                      <a:pt x="106" y="6"/>
                    </a:lnTo>
                    <a:lnTo>
                      <a:pt x="122" y="2"/>
                    </a:lnTo>
                    <a:lnTo>
                      <a:pt x="136" y="0"/>
                    </a:lnTo>
                    <a:lnTo>
                      <a:pt x="152" y="0"/>
                    </a:lnTo>
                    <a:lnTo>
                      <a:pt x="152" y="0"/>
                    </a:lnTo>
                    <a:lnTo>
                      <a:pt x="168" y="0"/>
                    </a:lnTo>
                    <a:lnTo>
                      <a:pt x="182" y="2"/>
                    </a:lnTo>
                    <a:lnTo>
                      <a:pt x="198" y="6"/>
                    </a:lnTo>
                    <a:lnTo>
                      <a:pt x="212" y="12"/>
                    </a:lnTo>
                    <a:lnTo>
                      <a:pt x="224" y="18"/>
                    </a:lnTo>
                    <a:lnTo>
                      <a:pt x="238" y="26"/>
                    </a:lnTo>
                    <a:lnTo>
                      <a:pt x="250" y="34"/>
                    </a:lnTo>
                    <a:lnTo>
                      <a:pt x="260" y="44"/>
                    </a:lnTo>
                    <a:lnTo>
                      <a:pt x="270" y="56"/>
                    </a:lnTo>
                    <a:lnTo>
                      <a:pt x="278" y="66"/>
                    </a:lnTo>
                    <a:lnTo>
                      <a:pt x="286" y="80"/>
                    </a:lnTo>
                    <a:lnTo>
                      <a:pt x="292" y="92"/>
                    </a:lnTo>
                    <a:lnTo>
                      <a:pt x="298" y="106"/>
                    </a:lnTo>
                    <a:lnTo>
                      <a:pt x="302" y="122"/>
                    </a:lnTo>
                    <a:lnTo>
                      <a:pt x="304" y="136"/>
                    </a:lnTo>
                    <a:lnTo>
                      <a:pt x="304" y="152"/>
                    </a:lnTo>
                    <a:lnTo>
                      <a:pt x="304" y="152"/>
                    </a:lnTo>
                    <a:lnTo>
                      <a:pt x="304" y="168"/>
                    </a:lnTo>
                    <a:lnTo>
                      <a:pt x="302" y="182"/>
                    </a:lnTo>
                    <a:lnTo>
                      <a:pt x="298" y="198"/>
                    </a:lnTo>
                    <a:lnTo>
                      <a:pt x="292" y="212"/>
                    </a:lnTo>
                    <a:lnTo>
                      <a:pt x="286" y="224"/>
                    </a:lnTo>
                    <a:lnTo>
                      <a:pt x="278" y="238"/>
                    </a:lnTo>
                    <a:lnTo>
                      <a:pt x="270" y="250"/>
                    </a:lnTo>
                    <a:lnTo>
                      <a:pt x="260" y="260"/>
                    </a:lnTo>
                    <a:lnTo>
                      <a:pt x="250" y="270"/>
                    </a:lnTo>
                    <a:lnTo>
                      <a:pt x="238" y="278"/>
                    </a:lnTo>
                    <a:lnTo>
                      <a:pt x="224" y="286"/>
                    </a:lnTo>
                    <a:lnTo>
                      <a:pt x="212" y="292"/>
                    </a:lnTo>
                    <a:lnTo>
                      <a:pt x="198" y="298"/>
                    </a:lnTo>
                    <a:lnTo>
                      <a:pt x="182" y="302"/>
                    </a:lnTo>
                    <a:lnTo>
                      <a:pt x="168" y="304"/>
                    </a:lnTo>
                    <a:lnTo>
                      <a:pt x="152" y="304"/>
                    </a:lnTo>
                    <a:lnTo>
                      <a:pt x="152" y="304"/>
                    </a:lnTo>
                    <a:close/>
                    <a:moveTo>
                      <a:pt x="152" y="104"/>
                    </a:moveTo>
                    <a:lnTo>
                      <a:pt x="152" y="104"/>
                    </a:lnTo>
                    <a:lnTo>
                      <a:pt x="142" y="106"/>
                    </a:lnTo>
                    <a:lnTo>
                      <a:pt x="134" y="108"/>
                    </a:lnTo>
                    <a:lnTo>
                      <a:pt x="126" y="112"/>
                    </a:lnTo>
                    <a:lnTo>
                      <a:pt x="118" y="118"/>
                    </a:lnTo>
                    <a:lnTo>
                      <a:pt x="112" y="126"/>
                    </a:lnTo>
                    <a:lnTo>
                      <a:pt x="108" y="134"/>
                    </a:lnTo>
                    <a:lnTo>
                      <a:pt x="106" y="142"/>
                    </a:lnTo>
                    <a:lnTo>
                      <a:pt x="104" y="152"/>
                    </a:lnTo>
                    <a:lnTo>
                      <a:pt x="104" y="152"/>
                    </a:lnTo>
                    <a:lnTo>
                      <a:pt x="106" y="162"/>
                    </a:lnTo>
                    <a:lnTo>
                      <a:pt x="108" y="170"/>
                    </a:lnTo>
                    <a:lnTo>
                      <a:pt x="112" y="178"/>
                    </a:lnTo>
                    <a:lnTo>
                      <a:pt x="118" y="186"/>
                    </a:lnTo>
                    <a:lnTo>
                      <a:pt x="126" y="192"/>
                    </a:lnTo>
                    <a:lnTo>
                      <a:pt x="134" y="196"/>
                    </a:lnTo>
                    <a:lnTo>
                      <a:pt x="142" y="198"/>
                    </a:lnTo>
                    <a:lnTo>
                      <a:pt x="152" y="200"/>
                    </a:lnTo>
                    <a:lnTo>
                      <a:pt x="152" y="200"/>
                    </a:lnTo>
                    <a:lnTo>
                      <a:pt x="162" y="198"/>
                    </a:lnTo>
                    <a:lnTo>
                      <a:pt x="170" y="196"/>
                    </a:lnTo>
                    <a:lnTo>
                      <a:pt x="178" y="192"/>
                    </a:lnTo>
                    <a:lnTo>
                      <a:pt x="186" y="186"/>
                    </a:lnTo>
                    <a:lnTo>
                      <a:pt x="192" y="178"/>
                    </a:lnTo>
                    <a:lnTo>
                      <a:pt x="196" y="170"/>
                    </a:lnTo>
                    <a:lnTo>
                      <a:pt x="198" y="162"/>
                    </a:lnTo>
                    <a:lnTo>
                      <a:pt x="200" y="152"/>
                    </a:lnTo>
                    <a:lnTo>
                      <a:pt x="200" y="152"/>
                    </a:lnTo>
                    <a:lnTo>
                      <a:pt x="198" y="142"/>
                    </a:lnTo>
                    <a:lnTo>
                      <a:pt x="196" y="134"/>
                    </a:lnTo>
                    <a:lnTo>
                      <a:pt x="192" y="126"/>
                    </a:lnTo>
                    <a:lnTo>
                      <a:pt x="186" y="118"/>
                    </a:lnTo>
                    <a:lnTo>
                      <a:pt x="178" y="112"/>
                    </a:lnTo>
                    <a:lnTo>
                      <a:pt x="170" y="108"/>
                    </a:lnTo>
                    <a:lnTo>
                      <a:pt x="162" y="106"/>
                    </a:lnTo>
                    <a:lnTo>
                      <a:pt x="152" y="104"/>
                    </a:lnTo>
                    <a:lnTo>
                      <a:pt x="152" y="104"/>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0" name="Freeform 7"/>
              <p:cNvSpPr>
                <a:spLocks noEditPoints="1"/>
              </p:cNvSpPr>
              <p:nvPr/>
            </p:nvSpPr>
            <p:spPr bwMode="auto">
              <a:xfrm>
                <a:off x="6002359" y="2994156"/>
                <a:ext cx="184112" cy="185323"/>
              </a:xfrm>
              <a:custGeom>
                <a:avLst/>
                <a:gdLst>
                  <a:gd name="T0" fmla="*/ 152 w 304"/>
                  <a:gd name="T1" fmla="*/ 306 h 306"/>
                  <a:gd name="T2" fmla="*/ 120 w 304"/>
                  <a:gd name="T3" fmla="*/ 302 h 306"/>
                  <a:gd name="T4" fmla="*/ 92 w 304"/>
                  <a:gd name="T5" fmla="*/ 294 h 306"/>
                  <a:gd name="T6" fmla="*/ 66 w 304"/>
                  <a:gd name="T7" fmla="*/ 280 h 306"/>
                  <a:gd name="T8" fmla="*/ 44 w 304"/>
                  <a:gd name="T9" fmla="*/ 262 h 306"/>
                  <a:gd name="T10" fmla="*/ 26 w 304"/>
                  <a:gd name="T11" fmla="*/ 238 h 306"/>
                  <a:gd name="T12" fmla="*/ 12 w 304"/>
                  <a:gd name="T13" fmla="*/ 212 h 306"/>
                  <a:gd name="T14" fmla="*/ 2 w 304"/>
                  <a:gd name="T15" fmla="*/ 184 h 306"/>
                  <a:gd name="T16" fmla="*/ 0 w 304"/>
                  <a:gd name="T17" fmla="*/ 154 h 306"/>
                  <a:gd name="T18" fmla="*/ 0 w 304"/>
                  <a:gd name="T19" fmla="*/ 138 h 306"/>
                  <a:gd name="T20" fmla="*/ 6 w 304"/>
                  <a:gd name="T21" fmla="*/ 108 h 306"/>
                  <a:gd name="T22" fmla="*/ 18 w 304"/>
                  <a:gd name="T23" fmla="*/ 80 h 306"/>
                  <a:gd name="T24" fmla="*/ 34 w 304"/>
                  <a:gd name="T25" fmla="*/ 56 h 306"/>
                  <a:gd name="T26" fmla="*/ 54 w 304"/>
                  <a:gd name="T27" fmla="*/ 36 h 306"/>
                  <a:gd name="T28" fmla="*/ 78 w 304"/>
                  <a:gd name="T29" fmla="*/ 20 h 306"/>
                  <a:gd name="T30" fmla="*/ 106 w 304"/>
                  <a:gd name="T31" fmla="*/ 8 h 306"/>
                  <a:gd name="T32" fmla="*/ 136 w 304"/>
                  <a:gd name="T33" fmla="*/ 2 h 306"/>
                  <a:gd name="T34" fmla="*/ 152 w 304"/>
                  <a:gd name="T35" fmla="*/ 0 h 306"/>
                  <a:gd name="T36" fmla="*/ 182 w 304"/>
                  <a:gd name="T37" fmla="*/ 4 h 306"/>
                  <a:gd name="T38" fmla="*/ 212 w 304"/>
                  <a:gd name="T39" fmla="*/ 12 h 306"/>
                  <a:gd name="T40" fmla="*/ 236 w 304"/>
                  <a:gd name="T41" fmla="*/ 26 h 306"/>
                  <a:gd name="T42" fmla="*/ 260 w 304"/>
                  <a:gd name="T43" fmla="*/ 46 h 306"/>
                  <a:gd name="T44" fmla="*/ 278 w 304"/>
                  <a:gd name="T45" fmla="*/ 68 h 306"/>
                  <a:gd name="T46" fmla="*/ 292 w 304"/>
                  <a:gd name="T47" fmla="*/ 94 h 306"/>
                  <a:gd name="T48" fmla="*/ 302 w 304"/>
                  <a:gd name="T49" fmla="*/ 122 h 306"/>
                  <a:gd name="T50" fmla="*/ 304 w 304"/>
                  <a:gd name="T51" fmla="*/ 154 h 306"/>
                  <a:gd name="T52" fmla="*/ 304 w 304"/>
                  <a:gd name="T53" fmla="*/ 168 h 306"/>
                  <a:gd name="T54" fmla="*/ 298 w 304"/>
                  <a:gd name="T55" fmla="*/ 198 h 306"/>
                  <a:gd name="T56" fmla="*/ 286 w 304"/>
                  <a:gd name="T57" fmla="*/ 226 h 306"/>
                  <a:gd name="T58" fmla="*/ 270 w 304"/>
                  <a:gd name="T59" fmla="*/ 250 h 306"/>
                  <a:gd name="T60" fmla="*/ 248 w 304"/>
                  <a:gd name="T61" fmla="*/ 272 h 306"/>
                  <a:gd name="T62" fmla="*/ 224 w 304"/>
                  <a:gd name="T63" fmla="*/ 288 h 306"/>
                  <a:gd name="T64" fmla="*/ 198 w 304"/>
                  <a:gd name="T65" fmla="*/ 300 h 306"/>
                  <a:gd name="T66" fmla="*/ 168 w 304"/>
                  <a:gd name="T67" fmla="*/ 306 h 306"/>
                  <a:gd name="T68" fmla="*/ 152 w 304"/>
                  <a:gd name="T69" fmla="*/ 306 h 306"/>
                  <a:gd name="T70" fmla="*/ 152 w 304"/>
                  <a:gd name="T71" fmla="*/ 106 h 306"/>
                  <a:gd name="T72" fmla="*/ 134 w 304"/>
                  <a:gd name="T73" fmla="*/ 110 h 306"/>
                  <a:gd name="T74" fmla="*/ 118 w 304"/>
                  <a:gd name="T75" fmla="*/ 120 h 306"/>
                  <a:gd name="T76" fmla="*/ 108 w 304"/>
                  <a:gd name="T77" fmla="*/ 134 h 306"/>
                  <a:gd name="T78" fmla="*/ 104 w 304"/>
                  <a:gd name="T79" fmla="*/ 154 h 306"/>
                  <a:gd name="T80" fmla="*/ 106 w 304"/>
                  <a:gd name="T81" fmla="*/ 164 h 306"/>
                  <a:gd name="T82" fmla="*/ 112 w 304"/>
                  <a:gd name="T83" fmla="*/ 180 h 306"/>
                  <a:gd name="T84" fmla="*/ 126 w 304"/>
                  <a:gd name="T85" fmla="*/ 192 h 306"/>
                  <a:gd name="T86" fmla="*/ 142 w 304"/>
                  <a:gd name="T87" fmla="*/ 200 h 306"/>
                  <a:gd name="T88" fmla="*/ 152 w 304"/>
                  <a:gd name="T89" fmla="*/ 202 h 306"/>
                  <a:gd name="T90" fmla="*/ 170 w 304"/>
                  <a:gd name="T91" fmla="*/ 198 h 306"/>
                  <a:gd name="T92" fmla="*/ 186 w 304"/>
                  <a:gd name="T93" fmla="*/ 188 h 306"/>
                  <a:gd name="T94" fmla="*/ 196 w 304"/>
                  <a:gd name="T95" fmla="*/ 172 h 306"/>
                  <a:gd name="T96" fmla="*/ 200 w 304"/>
                  <a:gd name="T97" fmla="*/ 154 h 306"/>
                  <a:gd name="T98" fmla="*/ 198 w 304"/>
                  <a:gd name="T99" fmla="*/ 144 h 306"/>
                  <a:gd name="T100" fmla="*/ 192 w 304"/>
                  <a:gd name="T101" fmla="*/ 126 h 306"/>
                  <a:gd name="T102" fmla="*/ 178 w 304"/>
                  <a:gd name="T103" fmla="*/ 114 h 306"/>
                  <a:gd name="T104" fmla="*/ 162 w 304"/>
                  <a:gd name="T105" fmla="*/ 106 h 306"/>
                  <a:gd name="T106" fmla="*/ 152 w 304"/>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6">
                    <a:moveTo>
                      <a:pt x="152" y="306"/>
                    </a:moveTo>
                    <a:lnTo>
                      <a:pt x="152" y="306"/>
                    </a:lnTo>
                    <a:lnTo>
                      <a:pt x="136" y="306"/>
                    </a:lnTo>
                    <a:lnTo>
                      <a:pt x="120" y="302"/>
                    </a:lnTo>
                    <a:lnTo>
                      <a:pt x="106" y="300"/>
                    </a:lnTo>
                    <a:lnTo>
                      <a:pt x="92" y="294"/>
                    </a:lnTo>
                    <a:lnTo>
                      <a:pt x="78" y="288"/>
                    </a:lnTo>
                    <a:lnTo>
                      <a:pt x="66" y="280"/>
                    </a:lnTo>
                    <a:lnTo>
                      <a:pt x="54" y="272"/>
                    </a:lnTo>
                    <a:lnTo>
                      <a:pt x="44" y="262"/>
                    </a:lnTo>
                    <a:lnTo>
                      <a:pt x="34" y="250"/>
                    </a:lnTo>
                    <a:lnTo>
                      <a:pt x="26" y="238"/>
                    </a:lnTo>
                    <a:lnTo>
                      <a:pt x="18" y="226"/>
                    </a:lnTo>
                    <a:lnTo>
                      <a:pt x="12" y="212"/>
                    </a:lnTo>
                    <a:lnTo>
                      <a:pt x="6" y="198"/>
                    </a:lnTo>
                    <a:lnTo>
                      <a:pt x="2" y="184"/>
                    </a:lnTo>
                    <a:lnTo>
                      <a:pt x="0" y="168"/>
                    </a:lnTo>
                    <a:lnTo>
                      <a:pt x="0" y="154"/>
                    </a:lnTo>
                    <a:lnTo>
                      <a:pt x="0" y="154"/>
                    </a:lnTo>
                    <a:lnTo>
                      <a:pt x="0" y="138"/>
                    </a:lnTo>
                    <a:lnTo>
                      <a:pt x="2" y="122"/>
                    </a:lnTo>
                    <a:lnTo>
                      <a:pt x="6" y="108"/>
                    </a:lnTo>
                    <a:lnTo>
                      <a:pt x="12" y="94"/>
                    </a:lnTo>
                    <a:lnTo>
                      <a:pt x="18" y="80"/>
                    </a:lnTo>
                    <a:lnTo>
                      <a:pt x="26" y="68"/>
                    </a:lnTo>
                    <a:lnTo>
                      <a:pt x="34" y="56"/>
                    </a:lnTo>
                    <a:lnTo>
                      <a:pt x="44" y="46"/>
                    </a:lnTo>
                    <a:lnTo>
                      <a:pt x="54" y="36"/>
                    </a:lnTo>
                    <a:lnTo>
                      <a:pt x="66" y="26"/>
                    </a:lnTo>
                    <a:lnTo>
                      <a:pt x="78" y="20"/>
                    </a:lnTo>
                    <a:lnTo>
                      <a:pt x="92" y="12"/>
                    </a:lnTo>
                    <a:lnTo>
                      <a:pt x="106" y="8"/>
                    </a:lnTo>
                    <a:lnTo>
                      <a:pt x="120" y="4"/>
                    </a:lnTo>
                    <a:lnTo>
                      <a:pt x="136" y="2"/>
                    </a:lnTo>
                    <a:lnTo>
                      <a:pt x="152" y="0"/>
                    </a:lnTo>
                    <a:lnTo>
                      <a:pt x="152" y="0"/>
                    </a:lnTo>
                    <a:lnTo>
                      <a:pt x="168" y="2"/>
                    </a:lnTo>
                    <a:lnTo>
                      <a:pt x="182" y="4"/>
                    </a:lnTo>
                    <a:lnTo>
                      <a:pt x="198" y="8"/>
                    </a:lnTo>
                    <a:lnTo>
                      <a:pt x="212" y="12"/>
                    </a:lnTo>
                    <a:lnTo>
                      <a:pt x="224" y="20"/>
                    </a:lnTo>
                    <a:lnTo>
                      <a:pt x="236" y="26"/>
                    </a:lnTo>
                    <a:lnTo>
                      <a:pt x="248" y="36"/>
                    </a:lnTo>
                    <a:lnTo>
                      <a:pt x="260" y="46"/>
                    </a:lnTo>
                    <a:lnTo>
                      <a:pt x="270" y="56"/>
                    </a:lnTo>
                    <a:lnTo>
                      <a:pt x="278" y="68"/>
                    </a:lnTo>
                    <a:lnTo>
                      <a:pt x="286" y="80"/>
                    </a:lnTo>
                    <a:lnTo>
                      <a:pt x="292" y="94"/>
                    </a:lnTo>
                    <a:lnTo>
                      <a:pt x="298" y="108"/>
                    </a:lnTo>
                    <a:lnTo>
                      <a:pt x="302" y="122"/>
                    </a:lnTo>
                    <a:lnTo>
                      <a:pt x="304" y="138"/>
                    </a:lnTo>
                    <a:lnTo>
                      <a:pt x="304" y="154"/>
                    </a:lnTo>
                    <a:lnTo>
                      <a:pt x="304" y="154"/>
                    </a:lnTo>
                    <a:lnTo>
                      <a:pt x="304" y="168"/>
                    </a:lnTo>
                    <a:lnTo>
                      <a:pt x="302" y="184"/>
                    </a:lnTo>
                    <a:lnTo>
                      <a:pt x="298" y="198"/>
                    </a:lnTo>
                    <a:lnTo>
                      <a:pt x="292" y="212"/>
                    </a:lnTo>
                    <a:lnTo>
                      <a:pt x="286" y="226"/>
                    </a:lnTo>
                    <a:lnTo>
                      <a:pt x="278" y="238"/>
                    </a:lnTo>
                    <a:lnTo>
                      <a:pt x="270" y="250"/>
                    </a:lnTo>
                    <a:lnTo>
                      <a:pt x="260" y="262"/>
                    </a:lnTo>
                    <a:lnTo>
                      <a:pt x="248" y="272"/>
                    </a:lnTo>
                    <a:lnTo>
                      <a:pt x="236" y="280"/>
                    </a:lnTo>
                    <a:lnTo>
                      <a:pt x="224" y="288"/>
                    </a:lnTo>
                    <a:lnTo>
                      <a:pt x="212" y="294"/>
                    </a:lnTo>
                    <a:lnTo>
                      <a:pt x="198" y="300"/>
                    </a:lnTo>
                    <a:lnTo>
                      <a:pt x="182" y="302"/>
                    </a:lnTo>
                    <a:lnTo>
                      <a:pt x="168" y="306"/>
                    </a:lnTo>
                    <a:lnTo>
                      <a:pt x="152" y="306"/>
                    </a:lnTo>
                    <a:lnTo>
                      <a:pt x="152" y="306"/>
                    </a:lnTo>
                    <a:close/>
                    <a:moveTo>
                      <a:pt x="152" y="106"/>
                    </a:moveTo>
                    <a:lnTo>
                      <a:pt x="152" y="106"/>
                    </a:lnTo>
                    <a:lnTo>
                      <a:pt x="142" y="106"/>
                    </a:lnTo>
                    <a:lnTo>
                      <a:pt x="134" y="110"/>
                    </a:lnTo>
                    <a:lnTo>
                      <a:pt x="126" y="114"/>
                    </a:lnTo>
                    <a:lnTo>
                      <a:pt x="118" y="120"/>
                    </a:lnTo>
                    <a:lnTo>
                      <a:pt x="112" y="126"/>
                    </a:lnTo>
                    <a:lnTo>
                      <a:pt x="108" y="134"/>
                    </a:lnTo>
                    <a:lnTo>
                      <a:pt x="106" y="144"/>
                    </a:lnTo>
                    <a:lnTo>
                      <a:pt x="104" y="154"/>
                    </a:lnTo>
                    <a:lnTo>
                      <a:pt x="104" y="154"/>
                    </a:lnTo>
                    <a:lnTo>
                      <a:pt x="106" y="164"/>
                    </a:lnTo>
                    <a:lnTo>
                      <a:pt x="108" y="172"/>
                    </a:lnTo>
                    <a:lnTo>
                      <a:pt x="112" y="180"/>
                    </a:lnTo>
                    <a:lnTo>
                      <a:pt x="118" y="188"/>
                    </a:lnTo>
                    <a:lnTo>
                      <a:pt x="126" y="192"/>
                    </a:lnTo>
                    <a:lnTo>
                      <a:pt x="134" y="198"/>
                    </a:lnTo>
                    <a:lnTo>
                      <a:pt x="142" y="200"/>
                    </a:lnTo>
                    <a:lnTo>
                      <a:pt x="152" y="202"/>
                    </a:lnTo>
                    <a:lnTo>
                      <a:pt x="152" y="202"/>
                    </a:lnTo>
                    <a:lnTo>
                      <a:pt x="162" y="200"/>
                    </a:lnTo>
                    <a:lnTo>
                      <a:pt x="170" y="198"/>
                    </a:lnTo>
                    <a:lnTo>
                      <a:pt x="178" y="192"/>
                    </a:lnTo>
                    <a:lnTo>
                      <a:pt x="186" y="188"/>
                    </a:lnTo>
                    <a:lnTo>
                      <a:pt x="192" y="180"/>
                    </a:lnTo>
                    <a:lnTo>
                      <a:pt x="196" y="172"/>
                    </a:lnTo>
                    <a:lnTo>
                      <a:pt x="198" y="164"/>
                    </a:lnTo>
                    <a:lnTo>
                      <a:pt x="200" y="154"/>
                    </a:lnTo>
                    <a:lnTo>
                      <a:pt x="200" y="154"/>
                    </a:lnTo>
                    <a:lnTo>
                      <a:pt x="198" y="144"/>
                    </a:lnTo>
                    <a:lnTo>
                      <a:pt x="196" y="134"/>
                    </a:lnTo>
                    <a:lnTo>
                      <a:pt x="192" y="126"/>
                    </a:lnTo>
                    <a:lnTo>
                      <a:pt x="186" y="120"/>
                    </a:lnTo>
                    <a:lnTo>
                      <a:pt x="178" y="114"/>
                    </a:lnTo>
                    <a:lnTo>
                      <a:pt x="170" y="110"/>
                    </a:lnTo>
                    <a:lnTo>
                      <a:pt x="162" y="106"/>
                    </a:lnTo>
                    <a:lnTo>
                      <a:pt x="152" y="106"/>
                    </a:lnTo>
                    <a:lnTo>
                      <a:pt x="152" y="106"/>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 name="Freeform 8"/>
              <p:cNvSpPr>
                <a:spLocks noEditPoints="1"/>
              </p:cNvSpPr>
              <p:nvPr/>
            </p:nvSpPr>
            <p:spPr bwMode="auto">
              <a:xfrm>
                <a:off x="6245822" y="2850015"/>
                <a:ext cx="185323" cy="185323"/>
              </a:xfrm>
              <a:custGeom>
                <a:avLst/>
                <a:gdLst>
                  <a:gd name="T0" fmla="*/ 154 w 306"/>
                  <a:gd name="T1" fmla="*/ 306 h 306"/>
                  <a:gd name="T2" fmla="*/ 122 w 306"/>
                  <a:gd name="T3" fmla="*/ 302 h 306"/>
                  <a:gd name="T4" fmla="*/ 94 w 306"/>
                  <a:gd name="T5" fmla="*/ 294 h 306"/>
                  <a:gd name="T6" fmla="*/ 68 w 306"/>
                  <a:gd name="T7" fmla="*/ 280 h 306"/>
                  <a:gd name="T8" fmla="*/ 46 w 306"/>
                  <a:gd name="T9" fmla="*/ 262 h 306"/>
                  <a:gd name="T10" fmla="*/ 26 w 306"/>
                  <a:gd name="T11" fmla="*/ 238 h 306"/>
                  <a:gd name="T12" fmla="*/ 12 w 306"/>
                  <a:gd name="T13" fmla="*/ 212 h 306"/>
                  <a:gd name="T14" fmla="*/ 4 w 306"/>
                  <a:gd name="T15" fmla="*/ 184 h 306"/>
                  <a:gd name="T16" fmla="*/ 0 w 306"/>
                  <a:gd name="T17" fmla="*/ 154 h 306"/>
                  <a:gd name="T18" fmla="*/ 2 w 306"/>
                  <a:gd name="T19" fmla="*/ 138 h 306"/>
                  <a:gd name="T20" fmla="*/ 8 w 306"/>
                  <a:gd name="T21" fmla="*/ 108 h 306"/>
                  <a:gd name="T22" fmla="*/ 18 w 306"/>
                  <a:gd name="T23" fmla="*/ 80 h 306"/>
                  <a:gd name="T24" fmla="*/ 36 w 306"/>
                  <a:gd name="T25" fmla="*/ 56 h 306"/>
                  <a:gd name="T26" fmla="*/ 56 w 306"/>
                  <a:gd name="T27" fmla="*/ 36 h 306"/>
                  <a:gd name="T28" fmla="*/ 80 w 306"/>
                  <a:gd name="T29" fmla="*/ 18 h 306"/>
                  <a:gd name="T30" fmla="*/ 108 w 306"/>
                  <a:gd name="T31" fmla="*/ 8 h 306"/>
                  <a:gd name="T32" fmla="*/ 138 w 306"/>
                  <a:gd name="T33" fmla="*/ 2 h 306"/>
                  <a:gd name="T34" fmla="*/ 154 w 306"/>
                  <a:gd name="T35" fmla="*/ 0 h 306"/>
                  <a:gd name="T36" fmla="*/ 184 w 306"/>
                  <a:gd name="T37" fmla="*/ 4 h 306"/>
                  <a:gd name="T38" fmla="*/ 212 w 306"/>
                  <a:gd name="T39" fmla="*/ 12 h 306"/>
                  <a:gd name="T40" fmla="*/ 238 w 306"/>
                  <a:gd name="T41" fmla="*/ 26 h 306"/>
                  <a:gd name="T42" fmla="*/ 260 w 306"/>
                  <a:gd name="T43" fmla="*/ 46 h 306"/>
                  <a:gd name="T44" fmla="*/ 280 w 306"/>
                  <a:gd name="T45" fmla="*/ 68 h 306"/>
                  <a:gd name="T46" fmla="*/ 294 w 306"/>
                  <a:gd name="T47" fmla="*/ 94 h 306"/>
                  <a:gd name="T48" fmla="*/ 302 w 306"/>
                  <a:gd name="T49" fmla="*/ 122 h 306"/>
                  <a:gd name="T50" fmla="*/ 306 w 306"/>
                  <a:gd name="T51" fmla="*/ 154 h 306"/>
                  <a:gd name="T52" fmla="*/ 304 w 306"/>
                  <a:gd name="T53" fmla="*/ 168 h 306"/>
                  <a:gd name="T54" fmla="*/ 298 w 306"/>
                  <a:gd name="T55" fmla="*/ 198 h 306"/>
                  <a:gd name="T56" fmla="*/ 288 w 306"/>
                  <a:gd name="T57" fmla="*/ 226 h 306"/>
                  <a:gd name="T58" fmla="*/ 270 w 306"/>
                  <a:gd name="T59" fmla="*/ 250 h 306"/>
                  <a:gd name="T60" fmla="*/ 250 w 306"/>
                  <a:gd name="T61" fmla="*/ 270 h 306"/>
                  <a:gd name="T62" fmla="*/ 226 w 306"/>
                  <a:gd name="T63" fmla="*/ 288 h 306"/>
                  <a:gd name="T64" fmla="*/ 198 w 306"/>
                  <a:gd name="T65" fmla="*/ 298 h 306"/>
                  <a:gd name="T66" fmla="*/ 168 w 306"/>
                  <a:gd name="T67" fmla="*/ 306 h 306"/>
                  <a:gd name="T68" fmla="*/ 154 w 306"/>
                  <a:gd name="T69" fmla="*/ 306 h 306"/>
                  <a:gd name="T70" fmla="*/ 154 w 306"/>
                  <a:gd name="T71" fmla="*/ 106 h 306"/>
                  <a:gd name="T72" fmla="*/ 134 w 306"/>
                  <a:gd name="T73" fmla="*/ 110 h 306"/>
                  <a:gd name="T74" fmla="*/ 120 w 306"/>
                  <a:gd name="T75" fmla="*/ 120 h 306"/>
                  <a:gd name="T76" fmla="*/ 110 w 306"/>
                  <a:gd name="T77" fmla="*/ 134 h 306"/>
                  <a:gd name="T78" fmla="*/ 106 w 306"/>
                  <a:gd name="T79" fmla="*/ 154 h 306"/>
                  <a:gd name="T80" fmla="*/ 106 w 306"/>
                  <a:gd name="T81" fmla="*/ 162 h 306"/>
                  <a:gd name="T82" fmla="*/ 114 w 306"/>
                  <a:gd name="T83" fmla="*/ 180 h 306"/>
                  <a:gd name="T84" fmla="*/ 126 w 306"/>
                  <a:gd name="T85" fmla="*/ 192 h 306"/>
                  <a:gd name="T86" fmla="*/ 144 w 306"/>
                  <a:gd name="T87" fmla="*/ 200 h 306"/>
                  <a:gd name="T88" fmla="*/ 154 w 306"/>
                  <a:gd name="T89" fmla="*/ 200 h 306"/>
                  <a:gd name="T90" fmla="*/ 172 w 306"/>
                  <a:gd name="T91" fmla="*/ 198 h 306"/>
                  <a:gd name="T92" fmla="*/ 186 w 306"/>
                  <a:gd name="T93" fmla="*/ 186 h 306"/>
                  <a:gd name="T94" fmla="*/ 196 w 306"/>
                  <a:gd name="T95" fmla="*/ 172 h 306"/>
                  <a:gd name="T96" fmla="*/ 200 w 306"/>
                  <a:gd name="T97" fmla="*/ 154 h 306"/>
                  <a:gd name="T98" fmla="*/ 200 w 306"/>
                  <a:gd name="T99" fmla="*/ 144 h 306"/>
                  <a:gd name="T100" fmla="*/ 192 w 306"/>
                  <a:gd name="T101" fmla="*/ 126 h 306"/>
                  <a:gd name="T102" fmla="*/ 180 w 306"/>
                  <a:gd name="T103" fmla="*/ 114 h 306"/>
                  <a:gd name="T104" fmla="*/ 162 w 306"/>
                  <a:gd name="T105" fmla="*/ 106 h 306"/>
                  <a:gd name="T106" fmla="*/ 154 w 306"/>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6" h="306">
                    <a:moveTo>
                      <a:pt x="154" y="306"/>
                    </a:moveTo>
                    <a:lnTo>
                      <a:pt x="154" y="306"/>
                    </a:lnTo>
                    <a:lnTo>
                      <a:pt x="138" y="306"/>
                    </a:lnTo>
                    <a:lnTo>
                      <a:pt x="122" y="302"/>
                    </a:lnTo>
                    <a:lnTo>
                      <a:pt x="108" y="298"/>
                    </a:lnTo>
                    <a:lnTo>
                      <a:pt x="94" y="294"/>
                    </a:lnTo>
                    <a:lnTo>
                      <a:pt x="80" y="288"/>
                    </a:lnTo>
                    <a:lnTo>
                      <a:pt x="68" y="280"/>
                    </a:lnTo>
                    <a:lnTo>
                      <a:pt x="56" y="270"/>
                    </a:lnTo>
                    <a:lnTo>
                      <a:pt x="46" y="262"/>
                    </a:lnTo>
                    <a:lnTo>
                      <a:pt x="36" y="250"/>
                    </a:lnTo>
                    <a:lnTo>
                      <a:pt x="26" y="238"/>
                    </a:lnTo>
                    <a:lnTo>
                      <a:pt x="18" y="226"/>
                    </a:lnTo>
                    <a:lnTo>
                      <a:pt x="12" y="212"/>
                    </a:lnTo>
                    <a:lnTo>
                      <a:pt x="8" y="198"/>
                    </a:lnTo>
                    <a:lnTo>
                      <a:pt x="4" y="184"/>
                    </a:lnTo>
                    <a:lnTo>
                      <a:pt x="2" y="168"/>
                    </a:lnTo>
                    <a:lnTo>
                      <a:pt x="0" y="154"/>
                    </a:lnTo>
                    <a:lnTo>
                      <a:pt x="0" y="154"/>
                    </a:lnTo>
                    <a:lnTo>
                      <a:pt x="2" y="138"/>
                    </a:lnTo>
                    <a:lnTo>
                      <a:pt x="4" y="122"/>
                    </a:lnTo>
                    <a:lnTo>
                      <a:pt x="8" y="108"/>
                    </a:lnTo>
                    <a:lnTo>
                      <a:pt x="12" y="94"/>
                    </a:lnTo>
                    <a:lnTo>
                      <a:pt x="18" y="80"/>
                    </a:lnTo>
                    <a:lnTo>
                      <a:pt x="26" y="68"/>
                    </a:lnTo>
                    <a:lnTo>
                      <a:pt x="36" y="56"/>
                    </a:lnTo>
                    <a:lnTo>
                      <a:pt x="46" y="46"/>
                    </a:lnTo>
                    <a:lnTo>
                      <a:pt x="56" y="36"/>
                    </a:lnTo>
                    <a:lnTo>
                      <a:pt x="68" y="26"/>
                    </a:lnTo>
                    <a:lnTo>
                      <a:pt x="80" y="18"/>
                    </a:lnTo>
                    <a:lnTo>
                      <a:pt x="94" y="12"/>
                    </a:lnTo>
                    <a:lnTo>
                      <a:pt x="108" y="8"/>
                    </a:lnTo>
                    <a:lnTo>
                      <a:pt x="122" y="4"/>
                    </a:lnTo>
                    <a:lnTo>
                      <a:pt x="138" y="2"/>
                    </a:lnTo>
                    <a:lnTo>
                      <a:pt x="154" y="0"/>
                    </a:lnTo>
                    <a:lnTo>
                      <a:pt x="154" y="0"/>
                    </a:lnTo>
                    <a:lnTo>
                      <a:pt x="168" y="2"/>
                    </a:lnTo>
                    <a:lnTo>
                      <a:pt x="184" y="4"/>
                    </a:lnTo>
                    <a:lnTo>
                      <a:pt x="198" y="8"/>
                    </a:lnTo>
                    <a:lnTo>
                      <a:pt x="212" y="12"/>
                    </a:lnTo>
                    <a:lnTo>
                      <a:pt x="226" y="18"/>
                    </a:lnTo>
                    <a:lnTo>
                      <a:pt x="238" y="26"/>
                    </a:lnTo>
                    <a:lnTo>
                      <a:pt x="250" y="36"/>
                    </a:lnTo>
                    <a:lnTo>
                      <a:pt x="260" y="46"/>
                    </a:lnTo>
                    <a:lnTo>
                      <a:pt x="270" y="56"/>
                    </a:lnTo>
                    <a:lnTo>
                      <a:pt x="280" y="68"/>
                    </a:lnTo>
                    <a:lnTo>
                      <a:pt x="288" y="80"/>
                    </a:lnTo>
                    <a:lnTo>
                      <a:pt x="294" y="94"/>
                    </a:lnTo>
                    <a:lnTo>
                      <a:pt x="298" y="108"/>
                    </a:lnTo>
                    <a:lnTo>
                      <a:pt x="302" y="122"/>
                    </a:lnTo>
                    <a:lnTo>
                      <a:pt x="304" y="138"/>
                    </a:lnTo>
                    <a:lnTo>
                      <a:pt x="306" y="154"/>
                    </a:lnTo>
                    <a:lnTo>
                      <a:pt x="306" y="154"/>
                    </a:lnTo>
                    <a:lnTo>
                      <a:pt x="304" y="168"/>
                    </a:lnTo>
                    <a:lnTo>
                      <a:pt x="302" y="184"/>
                    </a:lnTo>
                    <a:lnTo>
                      <a:pt x="298" y="198"/>
                    </a:lnTo>
                    <a:lnTo>
                      <a:pt x="294" y="212"/>
                    </a:lnTo>
                    <a:lnTo>
                      <a:pt x="288" y="226"/>
                    </a:lnTo>
                    <a:lnTo>
                      <a:pt x="280" y="238"/>
                    </a:lnTo>
                    <a:lnTo>
                      <a:pt x="270" y="250"/>
                    </a:lnTo>
                    <a:lnTo>
                      <a:pt x="260" y="262"/>
                    </a:lnTo>
                    <a:lnTo>
                      <a:pt x="250" y="270"/>
                    </a:lnTo>
                    <a:lnTo>
                      <a:pt x="238" y="280"/>
                    </a:lnTo>
                    <a:lnTo>
                      <a:pt x="226" y="288"/>
                    </a:lnTo>
                    <a:lnTo>
                      <a:pt x="212" y="294"/>
                    </a:lnTo>
                    <a:lnTo>
                      <a:pt x="198" y="298"/>
                    </a:lnTo>
                    <a:lnTo>
                      <a:pt x="184" y="302"/>
                    </a:lnTo>
                    <a:lnTo>
                      <a:pt x="168" y="306"/>
                    </a:lnTo>
                    <a:lnTo>
                      <a:pt x="154" y="306"/>
                    </a:lnTo>
                    <a:lnTo>
                      <a:pt x="154" y="306"/>
                    </a:lnTo>
                    <a:close/>
                    <a:moveTo>
                      <a:pt x="154" y="106"/>
                    </a:moveTo>
                    <a:lnTo>
                      <a:pt x="154" y="106"/>
                    </a:lnTo>
                    <a:lnTo>
                      <a:pt x="144" y="106"/>
                    </a:lnTo>
                    <a:lnTo>
                      <a:pt x="134" y="110"/>
                    </a:lnTo>
                    <a:lnTo>
                      <a:pt x="126" y="114"/>
                    </a:lnTo>
                    <a:lnTo>
                      <a:pt x="120" y="120"/>
                    </a:lnTo>
                    <a:lnTo>
                      <a:pt x="114" y="126"/>
                    </a:lnTo>
                    <a:lnTo>
                      <a:pt x="110" y="134"/>
                    </a:lnTo>
                    <a:lnTo>
                      <a:pt x="106" y="144"/>
                    </a:lnTo>
                    <a:lnTo>
                      <a:pt x="106" y="154"/>
                    </a:lnTo>
                    <a:lnTo>
                      <a:pt x="106" y="154"/>
                    </a:lnTo>
                    <a:lnTo>
                      <a:pt x="106" y="162"/>
                    </a:lnTo>
                    <a:lnTo>
                      <a:pt x="110" y="172"/>
                    </a:lnTo>
                    <a:lnTo>
                      <a:pt x="114" y="180"/>
                    </a:lnTo>
                    <a:lnTo>
                      <a:pt x="120" y="186"/>
                    </a:lnTo>
                    <a:lnTo>
                      <a:pt x="126" y="192"/>
                    </a:lnTo>
                    <a:lnTo>
                      <a:pt x="134" y="198"/>
                    </a:lnTo>
                    <a:lnTo>
                      <a:pt x="144" y="200"/>
                    </a:lnTo>
                    <a:lnTo>
                      <a:pt x="154" y="200"/>
                    </a:lnTo>
                    <a:lnTo>
                      <a:pt x="154" y="200"/>
                    </a:lnTo>
                    <a:lnTo>
                      <a:pt x="162" y="200"/>
                    </a:lnTo>
                    <a:lnTo>
                      <a:pt x="172" y="198"/>
                    </a:lnTo>
                    <a:lnTo>
                      <a:pt x="180" y="192"/>
                    </a:lnTo>
                    <a:lnTo>
                      <a:pt x="186" y="186"/>
                    </a:lnTo>
                    <a:lnTo>
                      <a:pt x="192" y="180"/>
                    </a:lnTo>
                    <a:lnTo>
                      <a:pt x="196" y="172"/>
                    </a:lnTo>
                    <a:lnTo>
                      <a:pt x="200" y="162"/>
                    </a:lnTo>
                    <a:lnTo>
                      <a:pt x="200" y="154"/>
                    </a:lnTo>
                    <a:lnTo>
                      <a:pt x="200" y="154"/>
                    </a:lnTo>
                    <a:lnTo>
                      <a:pt x="200" y="144"/>
                    </a:lnTo>
                    <a:lnTo>
                      <a:pt x="196" y="134"/>
                    </a:lnTo>
                    <a:lnTo>
                      <a:pt x="192" y="126"/>
                    </a:lnTo>
                    <a:lnTo>
                      <a:pt x="186" y="120"/>
                    </a:lnTo>
                    <a:lnTo>
                      <a:pt x="180" y="114"/>
                    </a:lnTo>
                    <a:lnTo>
                      <a:pt x="172" y="110"/>
                    </a:lnTo>
                    <a:lnTo>
                      <a:pt x="162" y="106"/>
                    </a:lnTo>
                    <a:lnTo>
                      <a:pt x="154" y="106"/>
                    </a:lnTo>
                    <a:lnTo>
                      <a:pt x="154" y="106"/>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2" name="Freeform 9"/>
              <p:cNvSpPr>
                <a:spLocks/>
              </p:cNvSpPr>
              <p:nvPr/>
            </p:nvSpPr>
            <p:spPr bwMode="auto">
              <a:xfrm>
                <a:off x="5875176" y="3006268"/>
                <a:ext cx="190168" cy="102957"/>
              </a:xfrm>
              <a:custGeom>
                <a:avLst/>
                <a:gdLst>
                  <a:gd name="T0" fmla="*/ 262 w 314"/>
                  <a:gd name="T1" fmla="*/ 170 h 170"/>
                  <a:gd name="T2" fmla="*/ 262 w 314"/>
                  <a:gd name="T3" fmla="*/ 170 h 170"/>
                  <a:gd name="T4" fmla="*/ 254 w 314"/>
                  <a:gd name="T5" fmla="*/ 170 h 170"/>
                  <a:gd name="T6" fmla="*/ 246 w 314"/>
                  <a:gd name="T7" fmla="*/ 168 h 170"/>
                  <a:gd name="T8" fmla="*/ 36 w 314"/>
                  <a:gd name="T9" fmla="*/ 104 h 170"/>
                  <a:gd name="T10" fmla="*/ 36 w 314"/>
                  <a:gd name="T11" fmla="*/ 104 h 170"/>
                  <a:gd name="T12" fmla="*/ 26 w 314"/>
                  <a:gd name="T13" fmla="*/ 100 h 170"/>
                  <a:gd name="T14" fmla="*/ 18 w 314"/>
                  <a:gd name="T15" fmla="*/ 94 h 170"/>
                  <a:gd name="T16" fmla="*/ 10 w 314"/>
                  <a:gd name="T17" fmla="*/ 86 h 170"/>
                  <a:gd name="T18" fmla="*/ 6 w 314"/>
                  <a:gd name="T19" fmla="*/ 78 h 170"/>
                  <a:gd name="T20" fmla="*/ 2 w 314"/>
                  <a:gd name="T21" fmla="*/ 68 h 170"/>
                  <a:gd name="T22" fmla="*/ 0 w 314"/>
                  <a:gd name="T23" fmla="*/ 58 h 170"/>
                  <a:gd name="T24" fmla="*/ 0 w 314"/>
                  <a:gd name="T25" fmla="*/ 48 h 170"/>
                  <a:gd name="T26" fmla="*/ 2 w 314"/>
                  <a:gd name="T27" fmla="*/ 38 h 170"/>
                  <a:gd name="T28" fmla="*/ 2 w 314"/>
                  <a:gd name="T29" fmla="*/ 38 h 170"/>
                  <a:gd name="T30" fmla="*/ 6 w 314"/>
                  <a:gd name="T31" fmla="*/ 28 h 170"/>
                  <a:gd name="T32" fmla="*/ 12 w 314"/>
                  <a:gd name="T33" fmla="*/ 20 h 170"/>
                  <a:gd name="T34" fmla="*/ 18 w 314"/>
                  <a:gd name="T35" fmla="*/ 12 h 170"/>
                  <a:gd name="T36" fmla="*/ 28 w 314"/>
                  <a:gd name="T37" fmla="*/ 6 h 170"/>
                  <a:gd name="T38" fmla="*/ 36 w 314"/>
                  <a:gd name="T39" fmla="*/ 2 h 170"/>
                  <a:gd name="T40" fmla="*/ 46 w 314"/>
                  <a:gd name="T41" fmla="*/ 0 h 170"/>
                  <a:gd name="T42" fmla="*/ 56 w 314"/>
                  <a:gd name="T43" fmla="*/ 0 h 170"/>
                  <a:gd name="T44" fmla="*/ 68 w 314"/>
                  <a:gd name="T45" fmla="*/ 4 h 170"/>
                  <a:gd name="T46" fmla="*/ 278 w 314"/>
                  <a:gd name="T47" fmla="*/ 68 h 170"/>
                  <a:gd name="T48" fmla="*/ 278 w 314"/>
                  <a:gd name="T49" fmla="*/ 68 h 170"/>
                  <a:gd name="T50" fmla="*/ 286 w 314"/>
                  <a:gd name="T51" fmla="*/ 72 h 170"/>
                  <a:gd name="T52" fmla="*/ 296 w 314"/>
                  <a:gd name="T53" fmla="*/ 78 h 170"/>
                  <a:gd name="T54" fmla="*/ 302 w 314"/>
                  <a:gd name="T55" fmla="*/ 86 h 170"/>
                  <a:gd name="T56" fmla="*/ 308 w 314"/>
                  <a:gd name="T57" fmla="*/ 94 h 170"/>
                  <a:gd name="T58" fmla="*/ 312 w 314"/>
                  <a:gd name="T59" fmla="*/ 104 h 170"/>
                  <a:gd name="T60" fmla="*/ 314 w 314"/>
                  <a:gd name="T61" fmla="*/ 114 h 170"/>
                  <a:gd name="T62" fmla="*/ 314 w 314"/>
                  <a:gd name="T63" fmla="*/ 124 h 170"/>
                  <a:gd name="T64" fmla="*/ 312 w 314"/>
                  <a:gd name="T65" fmla="*/ 134 h 170"/>
                  <a:gd name="T66" fmla="*/ 312 w 314"/>
                  <a:gd name="T67" fmla="*/ 134 h 170"/>
                  <a:gd name="T68" fmla="*/ 308 w 314"/>
                  <a:gd name="T69" fmla="*/ 142 h 170"/>
                  <a:gd name="T70" fmla="*/ 304 w 314"/>
                  <a:gd name="T71" fmla="*/ 150 h 170"/>
                  <a:gd name="T72" fmla="*/ 298 w 314"/>
                  <a:gd name="T73" fmla="*/ 156 h 170"/>
                  <a:gd name="T74" fmla="*/ 292 w 314"/>
                  <a:gd name="T75" fmla="*/ 160 h 170"/>
                  <a:gd name="T76" fmla="*/ 286 w 314"/>
                  <a:gd name="T77" fmla="*/ 166 h 170"/>
                  <a:gd name="T78" fmla="*/ 278 w 314"/>
                  <a:gd name="T79" fmla="*/ 168 h 170"/>
                  <a:gd name="T80" fmla="*/ 270 w 314"/>
                  <a:gd name="T81" fmla="*/ 170 h 170"/>
                  <a:gd name="T82" fmla="*/ 262 w 314"/>
                  <a:gd name="T83" fmla="*/ 170 h 170"/>
                  <a:gd name="T84" fmla="*/ 262 w 314"/>
                  <a:gd name="T85"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4" h="170">
                    <a:moveTo>
                      <a:pt x="262" y="170"/>
                    </a:moveTo>
                    <a:lnTo>
                      <a:pt x="262" y="170"/>
                    </a:lnTo>
                    <a:lnTo>
                      <a:pt x="254" y="170"/>
                    </a:lnTo>
                    <a:lnTo>
                      <a:pt x="246" y="168"/>
                    </a:lnTo>
                    <a:lnTo>
                      <a:pt x="36" y="104"/>
                    </a:lnTo>
                    <a:lnTo>
                      <a:pt x="36" y="104"/>
                    </a:lnTo>
                    <a:lnTo>
                      <a:pt x="26" y="100"/>
                    </a:lnTo>
                    <a:lnTo>
                      <a:pt x="18" y="94"/>
                    </a:lnTo>
                    <a:lnTo>
                      <a:pt x="10" y="86"/>
                    </a:lnTo>
                    <a:lnTo>
                      <a:pt x="6" y="78"/>
                    </a:lnTo>
                    <a:lnTo>
                      <a:pt x="2" y="68"/>
                    </a:lnTo>
                    <a:lnTo>
                      <a:pt x="0" y="58"/>
                    </a:lnTo>
                    <a:lnTo>
                      <a:pt x="0" y="48"/>
                    </a:lnTo>
                    <a:lnTo>
                      <a:pt x="2" y="38"/>
                    </a:lnTo>
                    <a:lnTo>
                      <a:pt x="2" y="38"/>
                    </a:lnTo>
                    <a:lnTo>
                      <a:pt x="6" y="28"/>
                    </a:lnTo>
                    <a:lnTo>
                      <a:pt x="12" y="20"/>
                    </a:lnTo>
                    <a:lnTo>
                      <a:pt x="18" y="12"/>
                    </a:lnTo>
                    <a:lnTo>
                      <a:pt x="28" y="6"/>
                    </a:lnTo>
                    <a:lnTo>
                      <a:pt x="36" y="2"/>
                    </a:lnTo>
                    <a:lnTo>
                      <a:pt x="46" y="0"/>
                    </a:lnTo>
                    <a:lnTo>
                      <a:pt x="56" y="0"/>
                    </a:lnTo>
                    <a:lnTo>
                      <a:pt x="68" y="4"/>
                    </a:lnTo>
                    <a:lnTo>
                      <a:pt x="278" y="68"/>
                    </a:lnTo>
                    <a:lnTo>
                      <a:pt x="278" y="68"/>
                    </a:lnTo>
                    <a:lnTo>
                      <a:pt x="286" y="72"/>
                    </a:lnTo>
                    <a:lnTo>
                      <a:pt x="296" y="78"/>
                    </a:lnTo>
                    <a:lnTo>
                      <a:pt x="302" y="86"/>
                    </a:lnTo>
                    <a:lnTo>
                      <a:pt x="308" y="94"/>
                    </a:lnTo>
                    <a:lnTo>
                      <a:pt x="312" y="104"/>
                    </a:lnTo>
                    <a:lnTo>
                      <a:pt x="314" y="114"/>
                    </a:lnTo>
                    <a:lnTo>
                      <a:pt x="314" y="124"/>
                    </a:lnTo>
                    <a:lnTo>
                      <a:pt x="312" y="134"/>
                    </a:lnTo>
                    <a:lnTo>
                      <a:pt x="312" y="134"/>
                    </a:lnTo>
                    <a:lnTo>
                      <a:pt x="308" y="142"/>
                    </a:lnTo>
                    <a:lnTo>
                      <a:pt x="304" y="150"/>
                    </a:lnTo>
                    <a:lnTo>
                      <a:pt x="298" y="156"/>
                    </a:lnTo>
                    <a:lnTo>
                      <a:pt x="292" y="160"/>
                    </a:lnTo>
                    <a:lnTo>
                      <a:pt x="286" y="166"/>
                    </a:lnTo>
                    <a:lnTo>
                      <a:pt x="278" y="168"/>
                    </a:lnTo>
                    <a:lnTo>
                      <a:pt x="270" y="170"/>
                    </a:lnTo>
                    <a:lnTo>
                      <a:pt x="262" y="170"/>
                    </a:lnTo>
                    <a:lnTo>
                      <a:pt x="262" y="170"/>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3" name="Freeform 10"/>
              <p:cNvSpPr>
                <a:spLocks/>
              </p:cNvSpPr>
              <p:nvPr/>
            </p:nvSpPr>
            <p:spPr bwMode="auto">
              <a:xfrm>
                <a:off x="6123485" y="2952972"/>
                <a:ext cx="202281" cy="156253"/>
              </a:xfrm>
              <a:custGeom>
                <a:avLst/>
                <a:gdLst>
                  <a:gd name="T0" fmla="*/ 52 w 334"/>
                  <a:gd name="T1" fmla="*/ 258 h 258"/>
                  <a:gd name="T2" fmla="*/ 52 w 334"/>
                  <a:gd name="T3" fmla="*/ 258 h 258"/>
                  <a:gd name="T4" fmla="*/ 40 w 334"/>
                  <a:gd name="T5" fmla="*/ 258 h 258"/>
                  <a:gd name="T6" fmla="*/ 28 w 334"/>
                  <a:gd name="T7" fmla="*/ 252 h 258"/>
                  <a:gd name="T8" fmla="*/ 16 w 334"/>
                  <a:gd name="T9" fmla="*/ 246 h 258"/>
                  <a:gd name="T10" fmla="*/ 8 w 334"/>
                  <a:gd name="T11" fmla="*/ 236 h 258"/>
                  <a:gd name="T12" fmla="*/ 8 w 334"/>
                  <a:gd name="T13" fmla="*/ 236 h 258"/>
                  <a:gd name="T14" fmla="*/ 4 w 334"/>
                  <a:gd name="T15" fmla="*/ 226 h 258"/>
                  <a:gd name="T16" fmla="*/ 0 w 334"/>
                  <a:gd name="T17" fmla="*/ 216 h 258"/>
                  <a:gd name="T18" fmla="*/ 0 w 334"/>
                  <a:gd name="T19" fmla="*/ 206 h 258"/>
                  <a:gd name="T20" fmla="*/ 0 w 334"/>
                  <a:gd name="T21" fmla="*/ 196 h 258"/>
                  <a:gd name="T22" fmla="*/ 4 w 334"/>
                  <a:gd name="T23" fmla="*/ 186 h 258"/>
                  <a:gd name="T24" fmla="*/ 8 w 334"/>
                  <a:gd name="T25" fmla="*/ 178 h 258"/>
                  <a:gd name="T26" fmla="*/ 14 w 334"/>
                  <a:gd name="T27" fmla="*/ 170 h 258"/>
                  <a:gd name="T28" fmla="*/ 22 w 334"/>
                  <a:gd name="T29" fmla="*/ 162 h 258"/>
                  <a:gd name="T30" fmla="*/ 252 w 334"/>
                  <a:gd name="T31" fmla="*/ 8 h 258"/>
                  <a:gd name="T32" fmla="*/ 252 w 334"/>
                  <a:gd name="T33" fmla="*/ 8 h 258"/>
                  <a:gd name="T34" fmla="*/ 262 w 334"/>
                  <a:gd name="T35" fmla="*/ 4 h 258"/>
                  <a:gd name="T36" fmla="*/ 272 w 334"/>
                  <a:gd name="T37" fmla="*/ 0 h 258"/>
                  <a:gd name="T38" fmla="*/ 282 w 334"/>
                  <a:gd name="T39" fmla="*/ 0 h 258"/>
                  <a:gd name="T40" fmla="*/ 292 w 334"/>
                  <a:gd name="T41" fmla="*/ 0 h 258"/>
                  <a:gd name="T42" fmla="*/ 302 w 334"/>
                  <a:gd name="T43" fmla="*/ 4 h 258"/>
                  <a:gd name="T44" fmla="*/ 310 w 334"/>
                  <a:gd name="T45" fmla="*/ 8 h 258"/>
                  <a:gd name="T46" fmla="*/ 318 w 334"/>
                  <a:gd name="T47" fmla="*/ 14 h 258"/>
                  <a:gd name="T48" fmla="*/ 326 w 334"/>
                  <a:gd name="T49" fmla="*/ 22 h 258"/>
                  <a:gd name="T50" fmla="*/ 326 w 334"/>
                  <a:gd name="T51" fmla="*/ 22 h 258"/>
                  <a:gd name="T52" fmla="*/ 330 w 334"/>
                  <a:gd name="T53" fmla="*/ 32 h 258"/>
                  <a:gd name="T54" fmla="*/ 334 w 334"/>
                  <a:gd name="T55" fmla="*/ 42 h 258"/>
                  <a:gd name="T56" fmla="*/ 334 w 334"/>
                  <a:gd name="T57" fmla="*/ 52 h 258"/>
                  <a:gd name="T58" fmla="*/ 334 w 334"/>
                  <a:gd name="T59" fmla="*/ 62 h 258"/>
                  <a:gd name="T60" fmla="*/ 330 w 334"/>
                  <a:gd name="T61" fmla="*/ 72 h 258"/>
                  <a:gd name="T62" fmla="*/ 326 w 334"/>
                  <a:gd name="T63" fmla="*/ 80 h 258"/>
                  <a:gd name="T64" fmla="*/ 320 w 334"/>
                  <a:gd name="T65" fmla="*/ 88 h 258"/>
                  <a:gd name="T66" fmla="*/ 312 w 334"/>
                  <a:gd name="T67" fmla="*/ 96 h 258"/>
                  <a:gd name="T68" fmla="*/ 82 w 334"/>
                  <a:gd name="T69" fmla="*/ 250 h 258"/>
                  <a:gd name="T70" fmla="*/ 82 w 334"/>
                  <a:gd name="T71" fmla="*/ 250 h 258"/>
                  <a:gd name="T72" fmla="*/ 74 w 334"/>
                  <a:gd name="T73" fmla="*/ 254 h 258"/>
                  <a:gd name="T74" fmla="*/ 66 w 334"/>
                  <a:gd name="T75" fmla="*/ 256 h 258"/>
                  <a:gd name="T76" fmla="*/ 52 w 334"/>
                  <a:gd name="T77" fmla="*/ 258 h 258"/>
                  <a:gd name="T78" fmla="*/ 52 w 334"/>
                  <a:gd name="T79" fmla="*/ 25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4" h="258">
                    <a:moveTo>
                      <a:pt x="52" y="258"/>
                    </a:moveTo>
                    <a:lnTo>
                      <a:pt x="52" y="258"/>
                    </a:lnTo>
                    <a:lnTo>
                      <a:pt x="40" y="258"/>
                    </a:lnTo>
                    <a:lnTo>
                      <a:pt x="28" y="252"/>
                    </a:lnTo>
                    <a:lnTo>
                      <a:pt x="16" y="246"/>
                    </a:lnTo>
                    <a:lnTo>
                      <a:pt x="8" y="236"/>
                    </a:lnTo>
                    <a:lnTo>
                      <a:pt x="8" y="236"/>
                    </a:lnTo>
                    <a:lnTo>
                      <a:pt x="4" y="226"/>
                    </a:lnTo>
                    <a:lnTo>
                      <a:pt x="0" y="216"/>
                    </a:lnTo>
                    <a:lnTo>
                      <a:pt x="0" y="206"/>
                    </a:lnTo>
                    <a:lnTo>
                      <a:pt x="0" y="196"/>
                    </a:lnTo>
                    <a:lnTo>
                      <a:pt x="4" y="186"/>
                    </a:lnTo>
                    <a:lnTo>
                      <a:pt x="8" y="178"/>
                    </a:lnTo>
                    <a:lnTo>
                      <a:pt x="14" y="170"/>
                    </a:lnTo>
                    <a:lnTo>
                      <a:pt x="22" y="162"/>
                    </a:lnTo>
                    <a:lnTo>
                      <a:pt x="252" y="8"/>
                    </a:lnTo>
                    <a:lnTo>
                      <a:pt x="252" y="8"/>
                    </a:lnTo>
                    <a:lnTo>
                      <a:pt x="262" y="4"/>
                    </a:lnTo>
                    <a:lnTo>
                      <a:pt x="272" y="0"/>
                    </a:lnTo>
                    <a:lnTo>
                      <a:pt x="282" y="0"/>
                    </a:lnTo>
                    <a:lnTo>
                      <a:pt x="292" y="0"/>
                    </a:lnTo>
                    <a:lnTo>
                      <a:pt x="302" y="4"/>
                    </a:lnTo>
                    <a:lnTo>
                      <a:pt x="310" y="8"/>
                    </a:lnTo>
                    <a:lnTo>
                      <a:pt x="318" y="14"/>
                    </a:lnTo>
                    <a:lnTo>
                      <a:pt x="326" y="22"/>
                    </a:lnTo>
                    <a:lnTo>
                      <a:pt x="326" y="22"/>
                    </a:lnTo>
                    <a:lnTo>
                      <a:pt x="330" y="32"/>
                    </a:lnTo>
                    <a:lnTo>
                      <a:pt x="334" y="42"/>
                    </a:lnTo>
                    <a:lnTo>
                      <a:pt x="334" y="52"/>
                    </a:lnTo>
                    <a:lnTo>
                      <a:pt x="334" y="62"/>
                    </a:lnTo>
                    <a:lnTo>
                      <a:pt x="330" y="72"/>
                    </a:lnTo>
                    <a:lnTo>
                      <a:pt x="326" y="80"/>
                    </a:lnTo>
                    <a:lnTo>
                      <a:pt x="320" y="88"/>
                    </a:lnTo>
                    <a:lnTo>
                      <a:pt x="312" y="96"/>
                    </a:lnTo>
                    <a:lnTo>
                      <a:pt x="82" y="250"/>
                    </a:lnTo>
                    <a:lnTo>
                      <a:pt x="82" y="250"/>
                    </a:lnTo>
                    <a:lnTo>
                      <a:pt x="74" y="254"/>
                    </a:lnTo>
                    <a:lnTo>
                      <a:pt x="66" y="256"/>
                    </a:lnTo>
                    <a:lnTo>
                      <a:pt x="52" y="258"/>
                    </a:lnTo>
                    <a:lnTo>
                      <a:pt x="52" y="258"/>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4" name="Freeform 11"/>
              <p:cNvSpPr>
                <a:spLocks/>
              </p:cNvSpPr>
              <p:nvPr/>
            </p:nvSpPr>
            <p:spPr bwMode="auto">
              <a:xfrm>
                <a:off x="5628079" y="3026859"/>
                <a:ext cx="208337" cy="180478"/>
              </a:xfrm>
              <a:custGeom>
                <a:avLst/>
                <a:gdLst>
                  <a:gd name="T0" fmla="*/ 52 w 344"/>
                  <a:gd name="T1" fmla="*/ 298 h 298"/>
                  <a:gd name="T2" fmla="*/ 52 w 344"/>
                  <a:gd name="T3" fmla="*/ 298 h 298"/>
                  <a:gd name="T4" fmla="*/ 42 w 344"/>
                  <a:gd name="T5" fmla="*/ 298 h 298"/>
                  <a:gd name="T6" fmla="*/ 30 w 344"/>
                  <a:gd name="T7" fmla="*/ 294 h 298"/>
                  <a:gd name="T8" fmla="*/ 20 w 344"/>
                  <a:gd name="T9" fmla="*/ 288 h 298"/>
                  <a:gd name="T10" fmla="*/ 12 w 344"/>
                  <a:gd name="T11" fmla="*/ 278 h 298"/>
                  <a:gd name="T12" fmla="*/ 12 w 344"/>
                  <a:gd name="T13" fmla="*/ 278 h 298"/>
                  <a:gd name="T14" fmla="*/ 6 w 344"/>
                  <a:gd name="T15" fmla="*/ 270 h 298"/>
                  <a:gd name="T16" fmla="*/ 2 w 344"/>
                  <a:gd name="T17" fmla="*/ 260 h 298"/>
                  <a:gd name="T18" fmla="*/ 0 w 344"/>
                  <a:gd name="T19" fmla="*/ 250 h 298"/>
                  <a:gd name="T20" fmla="*/ 0 w 344"/>
                  <a:gd name="T21" fmla="*/ 240 h 298"/>
                  <a:gd name="T22" fmla="*/ 2 w 344"/>
                  <a:gd name="T23" fmla="*/ 230 h 298"/>
                  <a:gd name="T24" fmla="*/ 6 w 344"/>
                  <a:gd name="T25" fmla="*/ 220 h 298"/>
                  <a:gd name="T26" fmla="*/ 12 w 344"/>
                  <a:gd name="T27" fmla="*/ 212 h 298"/>
                  <a:gd name="T28" fmla="*/ 20 w 344"/>
                  <a:gd name="T29" fmla="*/ 204 h 298"/>
                  <a:gd name="T30" fmla="*/ 260 w 344"/>
                  <a:gd name="T31" fmla="*/ 10 h 298"/>
                  <a:gd name="T32" fmla="*/ 260 w 344"/>
                  <a:gd name="T33" fmla="*/ 10 h 298"/>
                  <a:gd name="T34" fmla="*/ 268 w 344"/>
                  <a:gd name="T35" fmla="*/ 6 h 298"/>
                  <a:gd name="T36" fmla="*/ 278 w 344"/>
                  <a:gd name="T37" fmla="*/ 2 h 298"/>
                  <a:gd name="T38" fmla="*/ 288 w 344"/>
                  <a:gd name="T39" fmla="*/ 0 h 298"/>
                  <a:gd name="T40" fmla="*/ 298 w 344"/>
                  <a:gd name="T41" fmla="*/ 0 h 298"/>
                  <a:gd name="T42" fmla="*/ 308 w 344"/>
                  <a:gd name="T43" fmla="*/ 2 h 298"/>
                  <a:gd name="T44" fmla="*/ 318 w 344"/>
                  <a:gd name="T45" fmla="*/ 6 h 298"/>
                  <a:gd name="T46" fmla="*/ 326 w 344"/>
                  <a:gd name="T47" fmla="*/ 12 h 298"/>
                  <a:gd name="T48" fmla="*/ 334 w 344"/>
                  <a:gd name="T49" fmla="*/ 18 h 298"/>
                  <a:gd name="T50" fmla="*/ 334 w 344"/>
                  <a:gd name="T51" fmla="*/ 18 h 298"/>
                  <a:gd name="T52" fmla="*/ 340 w 344"/>
                  <a:gd name="T53" fmla="*/ 28 h 298"/>
                  <a:gd name="T54" fmla="*/ 344 w 344"/>
                  <a:gd name="T55" fmla="*/ 38 h 298"/>
                  <a:gd name="T56" fmla="*/ 344 w 344"/>
                  <a:gd name="T57" fmla="*/ 48 h 298"/>
                  <a:gd name="T58" fmla="*/ 344 w 344"/>
                  <a:gd name="T59" fmla="*/ 58 h 298"/>
                  <a:gd name="T60" fmla="*/ 342 w 344"/>
                  <a:gd name="T61" fmla="*/ 68 h 298"/>
                  <a:gd name="T62" fmla="*/ 338 w 344"/>
                  <a:gd name="T63" fmla="*/ 76 h 298"/>
                  <a:gd name="T64" fmla="*/ 334 w 344"/>
                  <a:gd name="T65" fmla="*/ 86 h 298"/>
                  <a:gd name="T66" fmla="*/ 326 w 344"/>
                  <a:gd name="T67" fmla="*/ 92 h 298"/>
                  <a:gd name="T68" fmla="*/ 86 w 344"/>
                  <a:gd name="T69" fmla="*/ 286 h 298"/>
                  <a:gd name="T70" fmla="*/ 86 w 344"/>
                  <a:gd name="T71" fmla="*/ 286 h 298"/>
                  <a:gd name="T72" fmla="*/ 78 w 344"/>
                  <a:gd name="T73" fmla="*/ 292 h 298"/>
                  <a:gd name="T74" fmla="*/ 70 w 344"/>
                  <a:gd name="T75" fmla="*/ 296 h 298"/>
                  <a:gd name="T76" fmla="*/ 62 w 344"/>
                  <a:gd name="T77" fmla="*/ 298 h 298"/>
                  <a:gd name="T78" fmla="*/ 52 w 344"/>
                  <a:gd name="T79" fmla="*/ 298 h 298"/>
                  <a:gd name="T80" fmla="*/ 52 w 344"/>
                  <a:gd name="T8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4" h="298">
                    <a:moveTo>
                      <a:pt x="52" y="298"/>
                    </a:moveTo>
                    <a:lnTo>
                      <a:pt x="52" y="298"/>
                    </a:lnTo>
                    <a:lnTo>
                      <a:pt x="42" y="298"/>
                    </a:lnTo>
                    <a:lnTo>
                      <a:pt x="30" y="294"/>
                    </a:lnTo>
                    <a:lnTo>
                      <a:pt x="20" y="288"/>
                    </a:lnTo>
                    <a:lnTo>
                      <a:pt x="12" y="278"/>
                    </a:lnTo>
                    <a:lnTo>
                      <a:pt x="12" y="278"/>
                    </a:lnTo>
                    <a:lnTo>
                      <a:pt x="6" y="270"/>
                    </a:lnTo>
                    <a:lnTo>
                      <a:pt x="2" y="260"/>
                    </a:lnTo>
                    <a:lnTo>
                      <a:pt x="0" y="250"/>
                    </a:lnTo>
                    <a:lnTo>
                      <a:pt x="0" y="240"/>
                    </a:lnTo>
                    <a:lnTo>
                      <a:pt x="2" y="230"/>
                    </a:lnTo>
                    <a:lnTo>
                      <a:pt x="6" y="220"/>
                    </a:lnTo>
                    <a:lnTo>
                      <a:pt x="12" y="212"/>
                    </a:lnTo>
                    <a:lnTo>
                      <a:pt x="20" y="204"/>
                    </a:lnTo>
                    <a:lnTo>
                      <a:pt x="260" y="10"/>
                    </a:lnTo>
                    <a:lnTo>
                      <a:pt x="260" y="10"/>
                    </a:lnTo>
                    <a:lnTo>
                      <a:pt x="268" y="6"/>
                    </a:lnTo>
                    <a:lnTo>
                      <a:pt x="278" y="2"/>
                    </a:lnTo>
                    <a:lnTo>
                      <a:pt x="288" y="0"/>
                    </a:lnTo>
                    <a:lnTo>
                      <a:pt x="298" y="0"/>
                    </a:lnTo>
                    <a:lnTo>
                      <a:pt x="308" y="2"/>
                    </a:lnTo>
                    <a:lnTo>
                      <a:pt x="318" y="6"/>
                    </a:lnTo>
                    <a:lnTo>
                      <a:pt x="326" y="12"/>
                    </a:lnTo>
                    <a:lnTo>
                      <a:pt x="334" y="18"/>
                    </a:lnTo>
                    <a:lnTo>
                      <a:pt x="334" y="18"/>
                    </a:lnTo>
                    <a:lnTo>
                      <a:pt x="340" y="28"/>
                    </a:lnTo>
                    <a:lnTo>
                      <a:pt x="344" y="38"/>
                    </a:lnTo>
                    <a:lnTo>
                      <a:pt x="344" y="48"/>
                    </a:lnTo>
                    <a:lnTo>
                      <a:pt x="344" y="58"/>
                    </a:lnTo>
                    <a:lnTo>
                      <a:pt x="342" y="68"/>
                    </a:lnTo>
                    <a:lnTo>
                      <a:pt x="338" y="76"/>
                    </a:lnTo>
                    <a:lnTo>
                      <a:pt x="334" y="86"/>
                    </a:lnTo>
                    <a:lnTo>
                      <a:pt x="326" y="92"/>
                    </a:lnTo>
                    <a:lnTo>
                      <a:pt x="86" y="286"/>
                    </a:lnTo>
                    <a:lnTo>
                      <a:pt x="86" y="286"/>
                    </a:lnTo>
                    <a:lnTo>
                      <a:pt x="78" y="292"/>
                    </a:lnTo>
                    <a:lnTo>
                      <a:pt x="70" y="296"/>
                    </a:lnTo>
                    <a:lnTo>
                      <a:pt x="62" y="298"/>
                    </a:lnTo>
                    <a:lnTo>
                      <a:pt x="52" y="298"/>
                    </a:lnTo>
                    <a:lnTo>
                      <a:pt x="52" y="298"/>
                    </a:lnTo>
                    <a:close/>
                  </a:path>
                </a:pathLst>
              </a:custGeom>
              <a:solidFill>
                <a:srgbClr val="1A86DB"/>
              </a:solidFill>
              <a:ln>
                <a:noFill/>
              </a:ln>
            </p:spPr>
            <p:txBody>
              <a:bodyPr vert="horz" wrap="square" lIns="91440" tIns="45720" rIns="91440" bIns="45720"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5" name="Oval 24"/>
              <p:cNvSpPr/>
              <p:nvPr/>
            </p:nvSpPr>
            <p:spPr bwMode="auto">
              <a:xfrm>
                <a:off x="5413104" y="2598477"/>
                <a:ext cx="1326042" cy="1326043"/>
              </a:xfrm>
              <a:prstGeom prst="ellipse">
                <a:avLst/>
              </a:prstGeom>
              <a:noFill/>
              <a:ln w="57150" cap="flat" cmpd="sng" algn="ctr">
                <a:solidFill>
                  <a:srgbClr val="1A86DB"/>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grpSp>
        <p:nvGrpSpPr>
          <p:cNvPr id="26" name="Group 25"/>
          <p:cNvGrpSpPr/>
          <p:nvPr userDrawn="1"/>
        </p:nvGrpSpPr>
        <p:grpSpPr>
          <a:xfrm rot="16200000">
            <a:off x="2686558" y="3784724"/>
            <a:ext cx="182438" cy="5555552"/>
            <a:chOff x="9312007" y="34787"/>
            <a:chExt cx="1212906" cy="3143923"/>
          </a:xfrm>
        </p:grpSpPr>
        <p:sp>
          <p:nvSpPr>
            <p:cNvPr id="27" name="Bent Arrow 26"/>
            <p:cNvSpPr/>
            <p:nvPr/>
          </p:nvSpPr>
          <p:spPr bwMode="auto">
            <a:xfrm flipH="1">
              <a:off x="9832459" y="1745357"/>
              <a:ext cx="692454" cy="1433353"/>
            </a:xfrm>
            <a:prstGeom prst="bentArrow">
              <a:avLst>
                <a:gd name="adj1" fmla="val 25000"/>
                <a:gd name="adj2" fmla="val 0"/>
                <a:gd name="adj3" fmla="val 25000"/>
                <a:gd name="adj4" fmla="val 75000"/>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8" name="Bent Arrow 27"/>
            <p:cNvSpPr/>
            <p:nvPr/>
          </p:nvSpPr>
          <p:spPr bwMode="auto">
            <a:xfrm rot="10800000" flipH="1">
              <a:off x="9312007" y="34787"/>
              <a:ext cx="805099" cy="1711160"/>
            </a:xfrm>
            <a:prstGeom prst="bentArrow">
              <a:avLst>
                <a:gd name="adj1" fmla="val 25000"/>
                <a:gd name="adj2" fmla="val 0"/>
                <a:gd name="adj3" fmla="val 25000"/>
                <a:gd name="adj4" fmla="val 52871"/>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9" name="Bent Arrow 28"/>
          <p:cNvSpPr/>
          <p:nvPr userDrawn="1"/>
        </p:nvSpPr>
        <p:spPr bwMode="auto">
          <a:xfrm>
            <a:off x="5686283" y="6687742"/>
            <a:ext cx="3820134" cy="163512"/>
          </a:xfrm>
          <a:prstGeom prst="bentArrow">
            <a:avLst>
              <a:gd name="adj1" fmla="val 25000"/>
              <a:gd name="adj2" fmla="val 0"/>
              <a:gd name="adj3" fmla="val 25000"/>
              <a:gd name="adj4" fmla="val 100000"/>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40" name="Bent Arrow 39"/>
          <p:cNvSpPr/>
          <p:nvPr userDrawn="1"/>
        </p:nvSpPr>
        <p:spPr bwMode="auto">
          <a:xfrm rot="10800000" flipH="1">
            <a:off x="2049681" y="5710544"/>
            <a:ext cx="7843864" cy="757825"/>
          </a:xfrm>
          <a:prstGeom prst="bentArrow">
            <a:avLst>
              <a:gd name="adj1" fmla="val 25000"/>
              <a:gd name="adj2" fmla="val 0"/>
              <a:gd name="adj3" fmla="val 25000"/>
              <a:gd name="adj4" fmla="val 20518"/>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44" name="Bent Arrow 43"/>
          <p:cNvSpPr/>
          <p:nvPr userDrawn="1"/>
        </p:nvSpPr>
        <p:spPr bwMode="auto">
          <a:xfrm rot="10800000">
            <a:off x="11224378" y="6302645"/>
            <a:ext cx="709317" cy="266055"/>
          </a:xfrm>
          <a:prstGeom prst="bentArrow">
            <a:avLst>
              <a:gd name="adj1" fmla="val 25000"/>
              <a:gd name="adj2" fmla="val 0"/>
              <a:gd name="adj3" fmla="val 25000"/>
              <a:gd name="adj4" fmla="val 100000"/>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0" y="5375935"/>
            <a:ext cx="12192000" cy="95735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400" dirty="0">
              <a:solidFill>
                <a:schemeClr val="tx1"/>
              </a:solidFill>
              <a:ea typeface="Segoe UI" pitchFamily="34" charset="0"/>
              <a:cs typeface="Segoe UI" pitchFamily="34" charset="0"/>
            </a:endParaRPr>
          </a:p>
        </p:txBody>
      </p:sp>
      <p:sp>
        <p:nvSpPr>
          <p:cNvPr id="45" name="Bent Arrow 44"/>
          <p:cNvSpPr/>
          <p:nvPr userDrawn="1"/>
        </p:nvSpPr>
        <p:spPr bwMode="auto">
          <a:xfrm rot="16200000">
            <a:off x="11536785" y="6610171"/>
            <a:ext cx="325590" cy="266055"/>
          </a:xfrm>
          <a:prstGeom prst="bentArrow">
            <a:avLst>
              <a:gd name="adj1" fmla="val 25000"/>
              <a:gd name="adj2" fmla="val 0"/>
              <a:gd name="adj3" fmla="val 25000"/>
              <a:gd name="adj4" fmla="val 15819"/>
            </a:avLst>
          </a:prstGeom>
          <a:solidFill>
            <a:schemeClr val="accent1"/>
          </a:solidFill>
          <a:ln w="38100">
            <a:solidFill>
              <a:srgbClr val="1A86DB"/>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46" name="Freeform 15"/>
          <p:cNvSpPr>
            <a:spLocks noEditPoints="1"/>
          </p:cNvSpPr>
          <p:nvPr userDrawn="1"/>
        </p:nvSpPr>
        <p:spPr bwMode="auto">
          <a:xfrm>
            <a:off x="4389232" y="6600371"/>
            <a:ext cx="121561" cy="121561"/>
          </a:xfrm>
          <a:custGeom>
            <a:avLst/>
            <a:gdLst>
              <a:gd name="T0" fmla="*/ 172 w 344"/>
              <a:gd name="T1" fmla="*/ 344 h 344"/>
              <a:gd name="T2" fmla="*/ 172 w 344"/>
              <a:gd name="T3" fmla="*/ 344 h 344"/>
              <a:gd name="T4" fmla="*/ 142 w 344"/>
              <a:gd name="T5" fmla="*/ 334 h 344"/>
              <a:gd name="T6" fmla="*/ 124 w 344"/>
              <a:gd name="T7" fmla="*/ 312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4 w 344"/>
              <a:gd name="T33" fmla="*/ 34 h 344"/>
              <a:gd name="T34" fmla="*/ 126 w 344"/>
              <a:gd name="T35" fmla="*/ 26 h 344"/>
              <a:gd name="T36" fmla="*/ 142 w 344"/>
              <a:gd name="T37" fmla="*/ 10 h 344"/>
              <a:gd name="T38" fmla="*/ 164 w 344"/>
              <a:gd name="T39" fmla="*/ 2 h 344"/>
              <a:gd name="T40" fmla="*/ 172 w 344"/>
              <a:gd name="T41" fmla="*/ 0 h 344"/>
              <a:gd name="T42" fmla="*/ 172 w 344"/>
              <a:gd name="T43" fmla="*/ 0 h 344"/>
              <a:gd name="T44" fmla="*/ 188 w 344"/>
              <a:gd name="T45" fmla="*/ 2 h 344"/>
              <a:gd name="T46" fmla="*/ 214 w 344"/>
              <a:gd name="T47" fmla="*/ 20 h 344"/>
              <a:gd name="T48" fmla="*/ 222 w 344"/>
              <a:gd name="T49" fmla="*/ 34 h 344"/>
              <a:gd name="T50" fmla="*/ 226 w 344"/>
              <a:gd name="T51" fmla="*/ 44 h 344"/>
              <a:gd name="T52" fmla="*/ 242 w 344"/>
              <a:gd name="T53" fmla="*/ 68 h 344"/>
              <a:gd name="T54" fmla="*/ 270 w 344"/>
              <a:gd name="T55" fmla="*/ 96 h 344"/>
              <a:gd name="T56" fmla="*/ 314 w 344"/>
              <a:gd name="T57" fmla="*/ 124 h 344"/>
              <a:gd name="T58" fmla="*/ 328 w 344"/>
              <a:gd name="T59" fmla="*/ 134 h 344"/>
              <a:gd name="T60" fmla="*/ 342 w 344"/>
              <a:gd name="T61" fmla="*/ 160 h 344"/>
              <a:gd name="T62" fmla="*/ 344 w 344"/>
              <a:gd name="T63" fmla="*/ 176 h 344"/>
              <a:gd name="T64" fmla="*/ 340 w 344"/>
              <a:gd name="T65" fmla="*/ 190 h 344"/>
              <a:gd name="T66" fmla="*/ 322 w 344"/>
              <a:gd name="T67" fmla="*/ 214 h 344"/>
              <a:gd name="T68" fmla="*/ 308 w 344"/>
              <a:gd name="T69" fmla="*/ 222 h 344"/>
              <a:gd name="T70" fmla="*/ 276 w 344"/>
              <a:gd name="T71" fmla="*/ 240 h 344"/>
              <a:gd name="T72" fmla="*/ 250 w 344"/>
              <a:gd name="T73" fmla="*/ 266 h 344"/>
              <a:gd name="T74" fmla="*/ 232 w 344"/>
              <a:gd name="T75" fmla="*/ 292 h 344"/>
              <a:gd name="T76" fmla="*/ 220 w 344"/>
              <a:gd name="T77" fmla="*/ 312 h 344"/>
              <a:gd name="T78" fmla="*/ 200 w 344"/>
              <a:gd name="T79" fmla="*/ 336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2"/>
                </a:lnTo>
                <a:lnTo>
                  <a:pt x="124" y="312"/>
                </a:lnTo>
                <a:lnTo>
                  <a:pt x="118" y="300"/>
                </a:lnTo>
                <a:lnTo>
                  <a:pt x="112" y="290"/>
                </a:lnTo>
                <a:lnTo>
                  <a:pt x="102" y="278"/>
                </a:lnTo>
                <a:lnTo>
                  <a:pt x="90" y="264"/>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4" y="34"/>
                </a:lnTo>
                <a:lnTo>
                  <a:pt x="124" y="34"/>
                </a:lnTo>
                <a:lnTo>
                  <a:pt x="126" y="26"/>
                </a:lnTo>
                <a:lnTo>
                  <a:pt x="130" y="20"/>
                </a:lnTo>
                <a:lnTo>
                  <a:pt x="142" y="10"/>
                </a:lnTo>
                <a:lnTo>
                  <a:pt x="156" y="2"/>
                </a:lnTo>
                <a:lnTo>
                  <a:pt x="164" y="2"/>
                </a:lnTo>
                <a:lnTo>
                  <a:pt x="172" y="0"/>
                </a:lnTo>
                <a:lnTo>
                  <a:pt x="172" y="0"/>
                </a:lnTo>
                <a:lnTo>
                  <a:pt x="172" y="0"/>
                </a:lnTo>
                <a:lnTo>
                  <a:pt x="172" y="0"/>
                </a:lnTo>
                <a:lnTo>
                  <a:pt x="180" y="2"/>
                </a:lnTo>
                <a:lnTo>
                  <a:pt x="188" y="2"/>
                </a:lnTo>
                <a:lnTo>
                  <a:pt x="202" y="10"/>
                </a:lnTo>
                <a:lnTo>
                  <a:pt x="214" y="20"/>
                </a:lnTo>
                <a:lnTo>
                  <a:pt x="218" y="28"/>
                </a:lnTo>
                <a:lnTo>
                  <a:pt x="222" y="34"/>
                </a:lnTo>
                <a:lnTo>
                  <a:pt x="222" y="34"/>
                </a:lnTo>
                <a:lnTo>
                  <a:pt x="226" y="44"/>
                </a:lnTo>
                <a:lnTo>
                  <a:pt x="232" y="56"/>
                </a:lnTo>
                <a:lnTo>
                  <a:pt x="242" y="68"/>
                </a:lnTo>
                <a:lnTo>
                  <a:pt x="254" y="82"/>
                </a:lnTo>
                <a:lnTo>
                  <a:pt x="270" y="96"/>
                </a:lnTo>
                <a:lnTo>
                  <a:pt x="290" y="112"/>
                </a:lnTo>
                <a:lnTo>
                  <a:pt x="314" y="124"/>
                </a:lnTo>
                <a:lnTo>
                  <a:pt x="314" y="124"/>
                </a:lnTo>
                <a:lnTo>
                  <a:pt x="328" y="134"/>
                </a:lnTo>
                <a:lnTo>
                  <a:pt x="336" y="146"/>
                </a:lnTo>
                <a:lnTo>
                  <a:pt x="342" y="160"/>
                </a:lnTo>
                <a:lnTo>
                  <a:pt x="344" y="176"/>
                </a:lnTo>
                <a:lnTo>
                  <a:pt x="344" y="176"/>
                </a:lnTo>
                <a:lnTo>
                  <a:pt x="342" y="184"/>
                </a:lnTo>
                <a:lnTo>
                  <a:pt x="340" y="190"/>
                </a:lnTo>
                <a:lnTo>
                  <a:pt x="334" y="204"/>
                </a:lnTo>
                <a:lnTo>
                  <a:pt x="322" y="214"/>
                </a:lnTo>
                <a:lnTo>
                  <a:pt x="308" y="222"/>
                </a:lnTo>
                <a:lnTo>
                  <a:pt x="308" y="222"/>
                </a:lnTo>
                <a:lnTo>
                  <a:pt x="292" y="230"/>
                </a:lnTo>
                <a:lnTo>
                  <a:pt x="276" y="240"/>
                </a:lnTo>
                <a:lnTo>
                  <a:pt x="262" y="252"/>
                </a:lnTo>
                <a:lnTo>
                  <a:pt x="250" y="266"/>
                </a:lnTo>
                <a:lnTo>
                  <a:pt x="240" y="278"/>
                </a:lnTo>
                <a:lnTo>
                  <a:pt x="232" y="292"/>
                </a:lnTo>
                <a:lnTo>
                  <a:pt x="220" y="312"/>
                </a:lnTo>
                <a:lnTo>
                  <a:pt x="220" y="312"/>
                </a:lnTo>
                <a:lnTo>
                  <a:pt x="212" y="326"/>
                </a:lnTo>
                <a:lnTo>
                  <a:pt x="200" y="336"/>
                </a:lnTo>
                <a:lnTo>
                  <a:pt x="188" y="342"/>
                </a:lnTo>
                <a:lnTo>
                  <a:pt x="172" y="344"/>
                </a:lnTo>
                <a:lnTo>
                  <a:pt x="172" y="344"/>
                </a:lnTo>
                <a:close/>
                <a:moveTo>
                  <a:pt x="146" y="172"/>
                </a:moveTo>
                <a:lnTo>
                  <a:pt x="146" y="172"/>
                </a:lnTo>
                <a:lnTo>
                  <a:pt x="170" y="196"/>
                </a:lnTo>
                <a:lnTo>
                  <a:pt x="170" y="196"/>
                </a:lnTo>
                <a:lnTo>
                  <a:pt x="196" y="170"/>
                </a:lnTo>
                <a:lnTo>
                  <a:pt x="196" y="170"/>
                </a:lnTo>
                <a:lnTo>
                  <a:pt x="172" y="148"/>
                </a:lnTo>
                <a:lnTo>
                  <a:pt x="172" y="148"/>
                </a:lnTo>
                <a:lnTo>
                  <a:pt x="146" y="172"/>
                </a:lnTo>
                <a:lnTo>
                  <a:pt x="146" y="172"/>
                </a:lnTo>
                <a:close/>
              </a:path>
            </a:pathLst>
          </a:custGeom>
          <a:solidFill>
            <a:srgbClr val="1A86DB"/>
          </a:solidFill>
          <a:ln>
            <a:noFill/>
          </a:ln>
        </p:spPr>
        <p:txBody>
          <a:bodyPr vert="horz" wrap="square" lIns="91427" tIns="45713" rIns="91427" bIns="45713"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47" name="Freeform 18"/>
          <p:cNvSpPr>
            <a:spLocks/>
          </p:cNvSpPr>
          <p:nvPr userDrawn="1"/>
        </p:nvSpPr>
        <p:spPr bwMode="auto">
          <a:xfrm>
            <a:off x="4431637" y="6462555"/>
            <a:ext cx="37458" cy="124388"/>
          </a:xfrm>
          <a:custGeom>
            <a:avLst/>
            <a:gdLst>
              <a:gd name="T0" fmla="*/ 52 w 106"/>
              <a:gd name="T1" fmla="*/ 352 h 352"/>
              <a:gd name="T2" fmla="*/ 52 w 106"/>
              <a:gd name="T3" fmla="*/ 352 h 352"/>
              <a:gd name="T4" fmla="*/ 52 w 106"/>
              <a:gd name="T5" fmla="*/ 352 h 352"/>
              <a:gd name="T6" fmla="*/ 52 w 106"/>
              <a:gd name="T7" fmla="*/ 352 h 352"/>
              <a:gd name="T8" fmla="*/ 40 w 106"/>
              <a:gd name="T9" fmla="*/ 352 h 352"/>
              <a:gd name="T10" fmla="*/ 32 w 106"/>
              <a:gd name="T11" fmla="*/ 348 h 352"/>
              <a:gd name="T12" fmla="*/ 22 w 106"/>
              <a:gd name="T13" fmla="*/ 342 h 352"/>
              <a:gd name="T14" fmla="*/ 14 w 106"/>
              <a:gd name="T15" fmla="*/ 336 h 352"/>
              <a:gd name="T16" fmla="*/ 8 w 106"/>
              <a:gd name="T17" fmla="*/ 328 h 352"/>
              <a:gd name="T18" fmla="*/ 4 w 106"/>
              <a:gd name="T19" fmla="*/ 320 h 352"/>
              <a:gd name="T20" fmla="*/ 0 w 106"/>
              <a:gd name="T21" fmla="*/ 310 h 352"/>
              <a:gd name="T22" fmla="*/ 0 w 106"/>
              <a:gd name="T23" fmla="*/ 300 h 352"/>
              <a:gd name="T24" fmla="*/ 0 w 106"/>
              <a:gd name="T25" fmla="*/ 300 h 352"/>
              <a:gd name="T26" fmla="*/ 0 w 106"/>
              <a:gd name="T27" fmla="*/ 134 h 352"/>
              <a:gd name="T28" fmla="*/ 0 w 106"/>
              <a:gd name="T29" fmla="*/ 44 h 352"/>
              <a:gd name="T30" fmla="*/ 52 w 106"/>
              <a:gd name="T31" fmla="*/ 36 h 352"/>
              <a:gd name="T32" fmla="*/ 90 w 106"/>
              <a:gd name="T33" fmla="*/ 0 h 352"/>
              <a:gd name="T34" fmla="*/ 90 w 106"/>
              <a:gd name="T35" fmla="*/ 0 h 352"/>
              <a:gd name="T36" fmla="*/ 96 w 106"/>
              <a:gd name="T37" fmla="*/ 6 h 352"/>
              <a:gd name="T38" fmla="*/ 100 w 106"/>
              <a:gd name="T39" fmla="*/ 16 h 352"/>
              <a:gd name="T40" fmla="*/ 104 w 106"/>
              <a:gd name="T41" fmla="*/ 28 h 352"/>
              <a:gd name="T42" fmla="*/ 106 w 106"/>
              <a:gd name="T43" fmla="*/ 52 h 352"/>
              <a:gd name="T44" fmla="*/ 106 w 106"/>
              <a:gd name="T45" fmla="*/ 138 h 352"/>
              <a:gd name="T46" fmla="*/ 104 w 106"/>
              <a:gd name="T47" fmla="*/ 300 h 352"/>
              <a:gd name="T48" fmla="*/ 104 w 106"/>
              <a:gd name="T49" fmla="*/ 300 h 352"/>
              <a:gd name="T50" fmla="*/ 104 w 106"/>
              <a:gd name="T51" fmla="*/ 310 h 352"/>
              <a:gd name="T52" fmla="*/ 100 w 106"/>
              <a:gd name="T53" fmla="*/ 320 h 352"/>
              <a:gd name="T54" fmla="*/ 96 w 106"/>
              <a:gd name="T55" fmla="*/ 330 h 352"/>
              <a:gd name="T56" fmla="*/ 88 w 106"/>
              <a:gd name="T57" fmla="*/ 338 h 352"/>
              <a:gd name="T58" fmla="*/ 82 w 106"/>
              <a:gd name="T59" fmla="*/ 344 h 352"/>
              <a:gd name="T60" fmla="*/ 72 w 106"/>
              <a:gd name="T61" fmla="*/ 348 h 352"/>
              <a:gd name="T62" fmla="*/ 62 w 106"/>
              <a:gd name="T63" fmla="*/ 352 h 352"/>
              <a:gd name="T64" fmla="*/ 52 w 106"/>
              <a:gd name="T65" fmla="*/ 352 h 352"/>
              <a:gd name="T66" fmla="*/ 52 w 106"/>
              <a:gd name="T67" fmla="*/ 35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 h="352">
                <a:moveTo>
                  <a:pt x="52" y="352"/>
                </a:moveTo>
                <a:lnTo>
                  <a:pt x="52" y="352"/>
                </a:lnTo>
                <a:lnTo>
                  <a:pt x="52" y="352"/>
                </a:lnTo>
                <a:lnTo>
                  <a:pt x="52" y="352"/>
                </a:lnTo>
                <a:lnTo>
                  <a:pt x="40" y="352"/>
                </a:lnTo>
                <a:lnTo>
                  <a:pt x="32" y="348"/>
                </a:lnTo>
                <a:lnTo>
                  <a:pt x="22" y="342"/>
                </a:lnTo>
                <a:lnTo>
                  <a:pt x="14" y="336"/>
                </a:lnTo>
                <a:lnTo>
                  <a:pt x="8" y="328"/>
                </a:lnTo>
                <a:lnTo>
                  <a:pt x="4" y="320"/>
                </a:lnTo>
                <a:lnTo>
                  <a:pt x="0" y="310"/>
                </a:lnTo>
                <a:lnTo>
                  <a:pt x="0" y="300"/>
                </a:lnTo>
                <a:lnTo>
                  <a:pt x="0" y="300"/>
                </a:lnTo>
                <a:lnTo>
                  <a:pt x="0" y="134"/>
                </a:lnTo>
                <a:lnTo>
                  <a:pt x="0" y="44"/>
                </a:lnTo>
                <a:lnTo>
                  <a:pt x="52" y="36"/>
                </a:lnTo>
                <a:lnTo>
                  <a:pt x="90" y="0"/>
                </a:lnTo>
                <a:lnTo>
                  <a:pt x="90" y="0"/>
                </a:lnTo>
                <a:lnTo>
                  <a:pt x="96" y="6"/>
                </a:lnTo>
                <a:lnTo>
                  <a:pt x="100" y="16"/>
                </a:lnTo>
                <a:lnTo>
                  <a:pt x="104" y="28"/>
                </a:lnTo>
                <a:lnTo>
                  <a:pt x="106" y="52"/>
                </a:lnTo>
                <a:lnTo>
                  <a:pt x="106" y="138"/>
                </a:lnTo>
                <a:lnTo>
                  <a:pt x="104" y="300"/>
                </a:lnTo>
                <a:lnTo>
                  <a:pt x="104" y="300"/>
                </a:lnTo>
                <a:lnTo>
                  <a:pt x="104" y="310"/>
                </a:lnTo>
                <a:lnTo>
                  <a:pt x="100" y="320"/>
                </a:lnTo>
                <a:lnTo>
                  <a:pt x="96" y="330"/>
                </a:lnTo>
                <a:lnTo>
                  <a:pt x="88" y="338"/>
                </a:lnTo>
                <a:lnTo>
                  <a:pt x="82" y="344"/>
                </a:lnTo>
                <a:lnTo>
                  <a:pt x="72" y="348"/>
                </a:lnTo>
                <a:lnTo>
                  <a:pt x="62" y="352"/>
                </a:lnTo>
                <a:lnTo>
                  <a:pt x="52" y="352"/>
                </a:lnTo>
                <a:lnTo>
                  <a:pt x="52" y="352"/>
                </a:lnTo>
                <a:close/>
              </a:path>
            </a:pathLst>
          </a:custGeom>
          <a:solidFill>
            <a:srgbClr val="1A86DB"/>
          </a:solidFill>
          <a:ln>
            <a:noFill/>
          </a:ln>
        </p:spPr>
        <p:txBody>
          <a:bodyPr vert="horz" wrap="square" lIns="91427" tIns="45713" rIns="91427" bIns="45713" numCol="1" anchor="t" anchorCtr="0" compatLnSpc="1">
            <a:prstTxWarp prst="textNoShape">
              <a:avLst/>
            </a:prstTxWarp>
          </a:bodyP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49" name="Rectangle 48"/>
          <p:cNvSpPr/>
          <p:nvPr userDrawn="1"/>
        </p:nvSpPr>
        <p:spPr bwMode="auto">
          <a:xfrm>
            <a:off x="-217599" y="6858000"/>
            <a:ext cx="12533086" cy="783771"/>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400" dirty="0">
              <a:solidFill>
                <a:schemeClr val="tx1"/>
              </a:solidFill>
              <a:ea typeface="Segoe UI" pitchFamily="34" charset="0"/>
              <a:cs typeface="Segoe UI" pitchFamily="34" charset="0"/>
            </a:endParaRPr>
          </a:p>
        </p:txBody>
      </p:sp>
      <p:sp>
        <p:nvSpPr>
          <p:cNvPr id="52" name="Rectangle 51"/>
          <p:cNvSpPr/>
          <p:nvPr userDrawn="1"/>
        </p:nvSpPr>
        <p:spPr bwMode="auto">
          <a:xfrm>
            <a:off x="-391886" y="6074230"/>
            <a:ext cx="391886" cy="783771"/>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400" dirty="0">
              <a:solidFill>
                <a:schemeClr val="tx1"/>
              </a:solidFill>
              <a:ea typeface="Segoe UI" pitchFamily="34" charset="0"/>
              <a:cs typeface="Segoe UI" pitchFamily="34" charset="0"/>
            </a:endParaRPr>
          </a:p>
        </p:txBody>
      </p:sp>
      <p:sp>
        <p:nvSpPr>
          <p:cNvPr id="53" name="Rectangle 52"/>
          <p:cNvSpPr/>
          <p:nvPr userDrawn="1"/>
        </p:nvSpPr>
        <p:spPr bwMode="auto">
          <a:xfrm>
            <a:off x="0" y="6344998"/>
            <a:ext cx="12192000" cy="513003"/>
          </a:xfrm>
          <a:prstGeom prst="rect">
            <a:avLst/>
          </a:prstGeom>
          <a:solidFill>
            <a:schemeClr val="accent1">
              <a:alpha val="3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2400" dirty="0">
              <a:solidFill>
                <a:schemeClr val="tx1"/>
              </a:solidFill>
              <a:ea typeface="Segoe UI" pitchFamily="34" charset="0"/>
              <a:cs typeface="Segoe UI" pitchFamily="34" charset="0"/>
            </a:endParaRPr>
          </a:p>
        </p:txBody>
      </p:sp>
      <p:pic>
        <p:nvPicPr>
          <p:cNvPr id="41" name="Picture 40"/>
          <p:cNvPicPr>
            <a:picLocks noChangeAspect="1"/>
          </p:cNvPicPr>
          <p:nvPr userDrawn="1"/>
        </p:nvPicPr>
        <p:blipFill>
          <a:blip r:embed="rId2">
            <a:biLevel thresh="25000"/>
          </a:blip>
          <a:stretch>
            <a:fillRect/>
          </a:stretch>
        </p:blipFill>
        <p:spPr>
          <a:xfrm>
            <a:off x="171511" y="6491045"/>
            <a:ext cx="936609" cy="206372"/>
          </a:xfrm>
          <a:prstGeom prst="rect">
            <a:avLst/>
          </a:prstGeom>
        </p:spPr>
      </p:pic>
    </p:spTree>
    <p:extLst>
      <p:ext uri="{BB962C8B-B14F-4D97-AF65-F5344CB8AC3E}">
        <p14:creationId xmlns:p14="http://schemas.microsoft.com/office/powerpoint/2010/main" val="303498485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742303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a:t>Click to edit Master title style</a:t>
            </a:r>
          </a:p>
        </p:txBody>
      </p:sp>
    </p:spTree>
    <p:extLst>
      <p:ext uri="{BB962C8B-B14F-4D97-AF65-F5344CB8AC3E}">
        <p14:creationId xmlns:p14="http://schemas.microsoft.com/office/powerpoint/2010/main" val="2067623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14775" y="2870519"/>
            <a:ext cx="10365317" cy="740664"/>
          </a:xfrm>
          <a:noFill/>
        </p:spPr>
        <p:txBody>
          <a:bodyPr/>
          <a:lstStyle>
            <a:lvl1pPr algn="ctr">
              <a:defRPr sz="4000"/>
            </a:lvl1pPr>
          </a:lstStyle>
          <a:p>
            <a:r>
              <a:rPr lang="en-US" dirty="0"/>
              <a:t>Click to edit Master title style</a:t>
            </a:r>
          </a:p>
        </p:txBody>
      </p:sp>
    </p:spTree>
    <p:extLst>
      <p:ext uri="{BB962C8B-B14F-4D97-AF65-F5344CB8AC3E}">
        <p14:creationId xmlns:p14="http://schemas.microsoft.com/office/powerpoint/2010/main" val="2772487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and Content">
    <p:bg>
      <p:bgPr>
        <a:solidFill>
          <a:srgbClr val="0072C6"/>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17961" cy="1587999"/>
          </a:xfrm>
        </p:spPr>
        <p:txBody>
          <a:bodyPr/>
          <a:lstStyle>
            <a:lvl1pPr>
              <a:defRPr>
                <a:solidFill>
                  <a:schemeClr val="bg1">
                    <a:lumMod val="95000"/>
                  </a:schemeClr>
                </a:solidFill>
                <a:latin typeface="+mj-lt"/>
              </a:defRPr>
            </a:lvl1pPr>
            <a:lvl2pPr>
              <a:defRPr>
                <a:solidFill>
                  <a:schemeClr val="bg1">
                    <a:lumMod val="95000"/>
                  </a:schemeClr>
                </a:solidFill>
                <a:latin typeface="+mj-lt"/>
              </a:defRPr>
            </a:lvl2pPr>
            <a:lvl3pPr>
              <a:defRPr>
                <a:solidFill>
                  <a:schemeClr val="bg1">
                    <a:lumMod val="95000"/>
                  </a:schemeClr>
                </a:solidFill>
                <a:latin typeface="+mj-lt"/>
              </a:defRPr>
            </a:lvl3pPr>
            <a:lvl4pPr>
              <a:defRPr>
                <a:solidFill>
                  <a:schemeClr val="bg1">
                    <a:lumMod val="95000"/>
                  </a:schemeClr>
                </a:solidFill>
                <a:latin typeface="+mj-lt"/>
              </a:defRPr>
            </a:lvl4pPr>
            <a:lvl5pPr>
              <a:defRPr>
                <a:solidFill>
                  <a:schemeClr val="bg1">
                    <a:lumMod val="95000"/>
                  </a:schemeClr>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lvl1pPr>
              <a:defRPr>
                <a:solidFill>
                  <a:schemeClr val="bg1">
                    <a:lumMod val="95000"/>
                  </a:schemeClr>
                </a:solidFill>
                <a:latin typeface="+mj-lt"/>
              </a:defRPr>
            </a:lvl1pPr>
          </a:lstStyle>
          <a:p>
            <a:r>
              <a:rPr lang="en-US"/>
              <a:t>Click to edit Master title style</a:t>
            </a:r>
          </a:p>
        </p:txBody>
      </p:sp>
    </p:spTree>
    <p:extLst>
      <p:ext uri="{BB962C8B-B14F-4D97-AF65-F5344CB8AC3E}">
        <p14:creationId xmlns:p14="http://schemas.microsoft.com/office/powerpoint/2010/main" val="219705872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and Content 1st level color text">
    <p:bg>
      <p:bgPr>
        <a:solidFill>
          <a:srgbClr val="0072C6"/>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87999"/>
          </a:xfrm>
        </p:spPr>
        <p:txBody>
          <a:bodyPr>
            <a:spAutoFit/>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bg1">
                    <a:lumMod val="95000"/>
                  </a:schemeClr>
                </a:solidFill>
              </a:defRPr>
            </a:lvl1pPr>
          </a:lstStyle>
          <a:p>
            <a:r>
              <a:rPr lang="en-US" dirty="0"/>
              <a:t>Click to edit Master title style</a:t>
            </a:r>
          </a:p>
        </p:txBody>
      </p:sp>
    </p:spTree>
    <p:extLst>
      <p:ext uri="{BB962C8B-B14F-4D97-AF65-F5344CB8AC3E}">
        <p14:creationId xmlns:p14="http://schemas.microsoft.com/office/powerpoint/2010/main" val="112518595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5" name="Rectangle 4"/>
          <p:cNvSpPr/>
          <p:nvPr/>
        </p:nvSpPr>
        <p:spPr>
          <a:xfrm>
            <a:off x="18903" y="2514600"/>
            <a:ext cx="12192000" cy="25146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latin typeface="Segoe UI Light" panose="020B0502040204020203" pitchFamily="34" charset="0"/>
              <a:cs typeface="Segoe UI Light" panose="020B0502040204020203" pitchFamily="34" charset="0"/>
            </a:endParaRPr>
          </a:p>
        </p:txBody>
      </p:sp>
      <p:sp>
        <p:nvSpPr>
          <p:cNvPr id="6" name="TextBox 5"/>
          <p:cNvSpPr txBox="1"/>
          <p:nvPr/>
        </p:nvSpPr>
        <p:spPr>
          <a:xfrm>
            <a:off x="20072" y="1647906"/>
            <a:ext cx="9969500" cy="861774"/>
          </a:xfrm>
          <a:prstGeom prst="rect">
            <a:avLst/>
          </a:prstGeom>
          <a:noFill/>
        </p:spPr>
        <p:txBody>
          <a:bodyPr wrap="square" rtlCol="0">
            <a:spAutoFit/>
          </a:bodyPr>
          <a:lstStyle/>
          <a:p>
            <a:r>
              <a:rPr lang="en-US" sz="4800" dirty="0">
                <a:solidFill>
                  <a:srgbClr val="000000">
                    <a:lumMod val="65000"/>
                    <a:lumOff val="35000"/>
                  </a:srgbClr>
                </a:solidFill>
                <a:latin typeface="Segoe UI Light" pitchFamily="34" charset="0"/>
                <a:ea typeface="Segoe UI" pitchFamily="34" charset="0"/>
                <a:cs typeface="Segoe UI Light" panose="020B0502040204020203" pitchFamily="34" charset="0"/>
              </a:rPr>
              <a:t>Microsoft</a:t>
            </a:r>
            <a:r>
              <a:rPr lang="en-US" baseline="100000" dirty="0">
                <a:solidFill>
                  <a:srgbClr val="000000">
                    <a:lumMod val="65000"/>
                    <a:lumOff val="35000"/>
                  </a:srgbClr>
                </a:solidFill>
                <a:latin typeface="Segoe UI Light" pitchFamily="34" charset="0"/>
                <a:ea typeface="Segoe UI" pitchFamily="34" charset="0"/>
                <a:cs typeface="Segoe UI Light" panose="020B0502040204020203" pitchFamily="34" charset="0"/>
              </a:rPr>
              <a:t>®</a:t>
            </a:r>
            <a:r>
              <a:rPr lang="en-US" sz="4400" dirty="0">
                <a:solidFill>
                  <a:srgbClr val="000000">
                    <a:lumMod val="65000"/>
                    <a:lumOff val="35000"/>
                  </a:srgbClr>
                </a:solidFill>
                <a:latin typeface="Segoe UI Light" pitchFamily="34" charset="0"/>
                <a:ea typeface="Segoe UI" pitchFamily="34" charset="0"/>
                <a:cs typeface="Segoe UI Light" panose="020B0502040204020203" pitchFamily="34" charset="0"/>
              </a:rPr>
              <a:t> </a:t>
            </a:r>
            <a:r>
              <a:rPr lang="en-US" altLang="zh-CN" sz="4800" dirty="0">
                <a:solidFill>
                  <a:srgbClr val="000000">
                    <a:lumMod val="65000"/>
                    <a:lumOff val="35000"/>
                  </a:srgbClr>
                </a:solidFill>
                <a:latin typeface="Segoe UI Light" pitchFamily="34" charset="0"/>
                <a:ea typeface="Segoe UI" pitchFamily="34" charset="0"/>
                <a:cs typeface="Segoe UI Light" panose="020B0502040204020203" pitchFamily="34" charset="0"/>
              </a:rPr>
              <a:t>Technical Kit</a:t>
            </a:r>
            <a:endParaRPr lang="en-US" sz="4800" dirty="0">
              <a:solidFill>
                <a:srgbClr val="000000">
                  <a:lumMod val="65000"/>
                  <a:lumOff val="35000"/>
                </a:srgbClr>
              </a:solidFill>
              <a:latin typeface="Segoe UI Light" pitchFamily="34" charset="0"/>
              <a:ea typeface="Segoe UI" pitchFamily="34" charset="0"/>
              <a:cs typeface="Segoe UI Light" panose="020B0502040204020203" pitchFamily="34" charset="0"/>
            </a:endParaRPr>
          </a:p>
        </p:txBody>
      </p:sp>
      <p:pic>
        <p:nvPicPr>
          <p:cNvPr id="10" name="Picture 9"/>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1" y="2514600"/>
            <a:ext cx="4084320" cy="2514600"/>
          </a:xfrm>
          <a:prstGeom prst="rect">
            <a:avLst/>
          </a:prstGeom>
        </p:spPr>
      </p:pic>
      <p:sp>
        <p:nvSpPr>
          <p:cNvPr id="726019" name="Rectangle 3"/>
          <p:cNvSpPr>
            <a:spLocks noGrp="1" noChangeArrowheads="1"/>
          </p:cNvSpPr>
          <p:nvPr>
            <p:ph type="ctrTitle" sz="quarter" hasCustomPrompt="1"/>
          </p:nvPr>
        </p:nvSpPr>
        <p:spPr>
          <a:xfrm>
            <a:off x="4142377" y="2774736"/>
            <a:ext cx="7643223" cy="1129607"/>
          </a:xfrm>
          <a:ln algn="ctr"/>
        </p:spPr>
        <p:txBody>
          <a:bodyPr wrap="square" tIns="0" rIns="0" bIns="0">
            <a:spAutoFit/>
          </a:bodyPr>
          <a:lstStyle>
            <a:lvl1pPr algn="l">
              <a:spcBef>
                <a:spcPct val="60000"/>
              </a:spcBef>
              <a:buClr>
                <a:schemeClr val="hlink"/>
              </a:buClr>
              <a:buSzPct val="90000"/>
              <a:buFontTx/>
              <a:buNone/>
              <a:defRPr sz="8400" baseline="0">
                <a:solidFill>
                  <a:schemeClr val="bg1"/>
                </a:solidFill>
                <a:latin typeface="Segoe UI Light" panose="020B0502040204020203" pitchFamily="34" charset="0"/>
                <a:cs typeface="Segoe UI Light" panose="020B0502040204020203" pitchFamily="34" charset="0"/>
              </a:defRPr>
            </a:lvl1pPr>
          </a:lstStyle>
          <a:p>
            <a:r>
              <a:rPr lang="en-US" dirty="0"/>
              <a:t>Course #</a:t>
            </a:r>
          </a:p>
        </p:txBody>
      </p:sp>
      <p:sp>
        <p:nvSpPr>
          <p:cNvPr id="726020" name="Rectangle 4"/>
          <p:cNvSpPr>
            <a:spLocks noGrp="1" noChangeArrowheads="1"/>
          </p:cNvSpPr>
          <p:nvPr>
            <p:ph type="subTitle" sz="quarter" idx="1" hasCustomPrompt="1"/>
          </p:nvPr>
        </p:nvSpPr>
        <p:spPr>
          <a:xfrm>
            <a:off x="4161729" y="3925328"/>
            <a:ext cx="7701280" cy="1103872"/>
          </a:xfrm>
        </p:spPr>
        <p:txBody>
          <a:bodyPr lIns="91440" tIns="45720" rIns="91440" bIns="45720"/>
          <a:lstStyle>
            <a:lvl1pPr marL="0" indent="0" algn="l">
              <a:lnSpc>
                <a:spcPct val="95000"/>
              </a:lnSpc>
              <a:spcBef>
                <a:spcPct val="60000"/>
              </a:spcBef>
              <a:buFontTx/>
              <a:buNone/>
              <a:defRPr sz="2800">
                <a:solidFill>
                  <a:schemeClr val="bg1"/>
                </a:solidFill>
                <a:latin typeface="Segoe UI Light" panose="020B0502040204020203" pitchFamily="34" charset="0"/>
                <a:ea typeface="Segoe UI Light" panose="020B0502040204020203" pitchFamily="34" charset="0"/>
                <a:cs typeface="Segoe UI Light" panose="020B0502040204020203" pitchFamily="34" charset="0"/>
              </a:defRPr>
            </a:lvl1pPr>
          </a:lstStyle>
          <a:p>
            <a:r>
              <a:rPr lang="en-US" dirty="0"/>
              <a:t>Click to edit Course title</a:t>
            </a:r>
          </a:p>
        </p:txBody>
      </p:sp>
    </p:spTree>
    <p:extLst>
      <p:ext uri="{BB962C8B-B14F-4D97-AF65-F5344CB8AC3E}">
        <p14:creationId xmlns:p14="http://schemas.microsoft.com/office/powerpoint/2010/main" val="24416082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27349684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a:t>Click to edit Master title style</a:t>
            </a:r>
          </a:p>
        </p:txBody>
      </p:sp>
    </p:spTree>
    <p:extLst>
      <p:ext uri="{BB962C8B-B14F-4D97-AF65-F5344CB8AC3E}">
        <p14:creationId xmlns:p14="http://schemas.microsoft.com/office/powerpoint/2010/main" val="371836668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image" Target="../media/image3.png"/><Relationship Id="rId5" Type="http://schemas.openxmlformats.org/officeDocument/2006/relationships/theme" Target="../theme/theme3.xml"/><Relationship Id="rId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12192000" cy="7040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latin typeface="Segoe UI Light" panose="020B0502040204020203" pitchFamily="34" charset="0"/>
              <a:cs typeface="Segoe UI Light" panose="020B0502040204020203" pitchFamily="34" charset="0"/>
            </a:endParaRPr>
          </a:p>
        </p:txBody>
      </p:sp>
      <p:sp>
        <p:nvSpPr>
          <p:cNvPr id="725001" name="Rectangle 9"/>
          <p:cNvSpPr>
            <a:spLocks noChangeArrowheads="1"/>
          </p:cNvSpPr>
          <p:nvPr/>
        </p:nvSpPr>
        <p:spPr bwMode="auto">
          <a:xfrm>
            <a:off x="6351" y="731839"/>
            <a:ext cx="12181416" cy="6111875"/>
          </a:xfrm>
          <a:prstGeom prst="rect">
            <a:avLst/>
          </a:prstGeom>
          <a:noFill/>
          <a:ln w="28575" algn="ctr">
            <a:noFill/>
            <a:miter lim="800000"/>
            <a:headEnd/>
            <a:tailEnd/>
          </a:ln>
          <a:effectLst/>
        </p:spPr>
        <p:txBody>
          <a:bodyPr wrap="none" anchor="ctr"/>
          <a:lstStyle/>
          <a:p>
            <a:pPr algn="ctr" eaLnBrk="0" hangingPunct="0">
              <a:defRPr/>
            </a:pPr>
            <a:endParaRPr lang="en-US" dirty="0">
              <a:solidFill>
                <a:srgbClr val="000000"/>
              </a:solidFill>
              <a:latin typeface="Segoe UI Light" panose="020B0502040204020203" pitchFamily="34" charset="0"/>
              <a:cs typeface="Segoe UI Light" panose="020B0502040204020203" pitchFamily="34" charset="0"/>
            </a:endParaRPr>
          </a:p>
        </p:txBody>
      </p:sp>
      <p:sp>
        <p:nvSpPr>
          <p:cNvPr id="1029" name="Rectangle 4"/>
          <p:cNvSpPr>
            <a:spLocks noGrp="1" noChangeArrowheads="1"/>
          </p:cNvSpPr>
          <p:nvPr>
            <p:ph type="title"/>
          </p:nvPr>
        </p:nvSpPr>
        <p:spPr bwMode="auto">
          <a:xfrm>
            <a:off x="613834" y="-2"/>
            <a:ext cx="10365317" cy="740664"/>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Slide Title</a:t>
            </a:r>
          </a:p>
        </p:txBody>
      </p:sp>
      <p:sp>
        <p:nvSpPr>
          <p:cNvPr id="1030" name="Rectangle 5"/>
          <p:cNvSpPr>
            <a:spLocks noGrp="1" noChangeArrowheads="1"/>
          </p:cNvSpPr>
          <p:nvPr>
            <p:ph type="body" idx="1"/>
          </p:nvPr>
        </p:nvSpPr>
        <p:spPr bwMode="auto">
          <a:xfrm>
            <a:off x="611718" y="1021215"/>
            <a:ext cx="10825541" cy="514735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77891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lgn="l" rtl="0" eaLnBrk="1" fontAlgn="base" hangingPunct="1">
        <a:lnSpc>
          <a:spcPct val="85000"/>
        </a:lnSpc>
        <a:spcBef>
          <a:spcPct val="0"/>
        </a:spcBef>
        <a:spcAft>
          <a:spcPct val="0"/>
        </a:spcAft>
        <a:buClr>
          <a:srgbClr val="DC0081"/>
        </a:buClr>
        <a:buFont typeface="Wingdings" pitchFamily="2" charset="2"/>
        <a:defRPr sz="2800">
          <a:solidFill>
            <a:schemeClr val="bg1"/>
          </a:solidFill>
          <a:latin typeface="Segoe UI Light" panose="020B0502040204020203" pitchFamily="34" charset="0"/>
          <a:ea typeface="Segoe UI Light" panose="020B0502040204020203" pitchFamily="34" charset="0"/>
          <a:cs typeface="Segoe UI Light" panose="020B0502040204020203" pitchFamily="34" charset="0"/>
        </a:defRPr>
      </a:lvl1pPr>
      <a:lvl2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2pPr>
      <a:lvl3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3pPr>
      <a:lvl4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4pPr>
      <a:lvl5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5pPr>
      <a:lvl6pPr marL="4572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6pPr>
      <a:lvl7pPr marL="9144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7pPr>
      <a:lvl8pPr marL="13716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8pPr>
      <a:lvl9pPr marL="18288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9pPr>
    </p:titleStyle>
    <p:body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12192000" cy="7040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latin typeface="Segoe UI Light" panose="020B0502040204020203" pitchFamily="34" charset="0"/>
              <a:cs typeface="Segoe UI Light" panose="020B0502040204020203" pitchFamily="34" charset="0"/>
            </a:endParaRPr>
          </a:p>
        </p:txBody>
      </p:sp>
      <p:sp>
        <p:nvSpPr>
          <p:cNvPr id="725001" name="Rectangle 9"/>
          <p:cNvSpPr>
            <a:spLocks noChangeArrowheads="1"/>
          </p:cNvSpPr>
          <p:nvPr/>
        </p:nvSpPr>
        <p:spPr bwMode="auto">
          <a:xfrm>
            <a:off x="6351" y="731839"/>
            <a:ext cx="12181416" cy="6111875"/>
          </a:xfrm>
          <a:prstGeom prst="rect">
            <a:avLst/>
          </a:prstGeom>
          <a:noFill/>
          <a:ln w="28575" algn="ctr">
            <a:noFill/>
            <a:miter lim="800000"/>
            <a:headEnd/>
            <a:tailEnd/>
          </a:ln>
          <a:effectLst/>
        </p:spPr>
        <p:txBody>
          <a:bodyPr wrap="none" anchor="ctr"/>
          <a:lstStyle/>
          <a:p>
            <a:pPr algn="ctr" eaLnBrk="0" hangingPunct="0">
              <a:defRPr/>
            </a:pPr>
            <a:endParaRPr lang="en-US" dirty="0">
              <a:solidFill>
                <a:srgbClr val="000000"/>
              </a:solidFill>
              <a:latin typeface="Segoe UI Light" panose="020B0502040204020203" pitchFamily="34" charset="0"/>
              <a:cs typeface="Segoe UI Light" panose="020B0502040204020203" pitchFamily="34" charset="0"/>
            </a:endParaRPr>
          </a:p>
        </p:txBody>
      </p:sp>
      <p:sp>
        <p:nvSpPr>
          <p:cNvPr id="1029" name="Rectangle 4"/>
          <p:cNvSpPr>
            <a:spLocks noGrp="1" noChangeArrowheads="1"/>
          </p:cNvSpPr>
          <p:nvPr>
            <p:ph type="title"/>
          </p:nvPr>
        </p:nvSpPr>
        <p:spPr bwMode="auto">
          <a:xfrm>
            <a:off x="613834" y="-2"/>
            <a:ext cx="10365317" cy="740664"/>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Slide Title</a:t>
            </a:r>
          </a:p>
        </p:txBody>
      </p:sp>
      <p:sp>
        <p:nvSpPr>
          <p:cNvPr id="1030" name="Rectangle 5"/>
          <p:cNvSpPr>
            <a:spLocks noGrp="1" noChangeArrowheads="1"/>
          </p:cNvSpPr>
          <p:nvPr>
            <p:ph type="body" idx="1"/>
          </p:nvPr>
        </p:nvSpPr>
        <p:spPr bwMode="auto">
          <a:xfrm>
            <a:off x="611718" y="1021215"/>
            <a:ext cx="10825541" cy="514735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61860537"/>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719" r:id="rId4"/>
  </p:sldLayoutIdLst>
  <p:txStyles>
    <p:titleStyle>
      <a:lvl1pPr algn="l" rtl="0" eaLnBrk="1" fontAlgn="base" hangingPunct="1">
        <a:lnSpc>
          <a:spcPct val="85000"/>
        </a:lnSpc>
        <a:spcBef>
          <a:spcPct val="0"/>
        </a:spcBef>
        <a:spcAft>
          <a:spcPct val="0"/>
        </a:spcAft>
        <a:buClr>
          <a:srgbClr val="DC0081"/>
        </a:buClr>
        <a:buFont typeface="Wingdings" pitchFamily="2" charset="2"/>
        <a:defRPr sz="2800">
          <a:solidFill>
            <a:schemeClr val="bg1"/>
          </a:solidFill>
          <a:latin typeface="Segoe UI Light" panose="020B0502040204020203" pitchFamily="34" charset="0"/>
          <a:ea typeface="Segoe UI Light" panose="020B0502040204020203" pitchFamily="34" charset="0"/>
          <a:cs typeface="Segoe UI Light" panose="020B0502040204020203" pitchFamily="34" charset="0"/>
        </a:defRPr>
      </a:lvl1pPr>
      <a:lvl2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2pPr>
      <a:lvl3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3pPr>
      <a:lvl4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4pPr>
      <a:lvl5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5pPr>
      <a:lvl6pPr marL="4572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6pPr>
      <a:lvl7pPr marL="9144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7pPr>
      <a:lvl8pPr marL="13716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8pPr>
      <a:lvl9pPr marL="18288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9pPr>
    </p:titleStyle>
    <p:body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2" y="1189179"/>
            <a:ext cx="11653521" cy="1868204"/>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p:nvPicPr>
        <p:blipFill>
          <a:blip r:embed="rId6"/>
          <a:stretch>
            <a:fillRect/>
          </a:stretch>
        </p:blipFill>
        <p:spPr>
          <a:xfrm rot="5400000">
            <a:off x="9208748" y="2991034"/>
            <a:ext cx="6858623" cy="876557"/>
          </a:xfrm>
          <a:prstGeom prst="rect">
            <a:avLst/>
          </a:prstGeom>
        </p:spPr>
      </p:pic>
    </p:spTree>
    <p:extLst>
      <p:ext uri="{BB962C8B-B14F-4D97-AF65-F5344CB8AC3E}">
        <p14:creationId xmlns:p14="http://schemas.microsoft.com/office/powerpoint/2010/main" val="1463182947"/>
      </p:ext>
    </p:extLst>
  </p:cSld>
  <p:clrMap bg1="dk1" tx1="lt1" bg2="dk2" tx2="lt2" accent1="accent1" accent2="accent2" accent3="accent3" accent4="accent4" accent5="accent5" accent6="accent6" hlink="hlink" folHlink="folHlink"/>
  <p:sldLayoutIdLst>
    <p:sldLayoutId id="2147483680" r:id="rId1"/>
    <p:sldLayoutId id="2147483681" r:id="rId2"/>
    <p:sldLayoutId id="2147483699" r:id="rId3"/>
    <p:sldLayoutId id="2147483702" r:id="rId4"/>
  </p:sldLayoutIdLst>
  <p:transition>
    <p:fade/>
  </p:transition>
  <p:txStyles>
    <p:titleStyle>
      <a:lvl1pPr algn="l" defTabSz="914192" rtl="0" eaLnBrk="1" latinLnBrk="0" hangingPunct="1">
        <a:lnSpc>
          <a:spcPct val="90000"/>
        </a:lnSpc>
        <a:spcBef>
          <a:spcPct val="0"/>
        </a:spcBef>
        <a:buNone/>
        <a:defRPr lang="en-US" sz="44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79">
          <p15:clr>
            <a:srgbClr val="C35EA4"/>
          </p15:clr>
        </p15:guide>
        <p15:guide id="17" pos="7400">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rill.apache.or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1"/>
          <p:cNvSpPr txBox="1">
            <a:spLocks/>
          </p:cNvSpPr>
          <p:nvPr/>
        </p:nvSpPr>
        <p:spPr bwMode="ltGray">
          <a:xfrm>
            <a:off x="863" y="2150597"/>
            <a:ext cx="12190273" cy="1158594"/>
          </a:xfrm>
          <a:prstGeom prst="rect">
            <a:avLst/>
          </a:prstGeom>
          <a:noFill/>
        </p:spPr>
        <p:txBody>
          <a:bodyPr lIns="146284" tIns="91427" rIns="146284" bIns="91427" anchor="t" anchorCtr="0"/>
          <a:lstStyle>
            <a:lvl1pPr algn="l" defTabSz="914367" rtl="0" eaLnBrk="1" latinLnBrk="0" hangingPunct="1">
              <a:lnSpc>
                <a:spcPct val="90000"/>
              </a:lnSpc>
              <a:spcBef>
                <a:spcPct val="0"/>
              </a:spcBef>
              <a:buNone/>
              <a:defRPr lang="en-US" sz="6000" b="0" kern="1200" cap="none" spc="-100" baseline="0">
                <a:ln w="3175">
                  <a:noFill/>
                </a:ln>
                <a:gradFill>
                  <a:gsLst>
                    <a:gs pos="0">
                      <a:srgbClr val="FFFFFF"/>
                    </a:gs>
                    <a:gs pos="100000">
                      <a:srgbClr val="FFFFFF"/>
                    </a:gs>
                  </a:gsLst>
                  <a:lin ang="5400000" scaled="0"/>
                </a:gradFill>
                <a:effectLst/>
                <a:latin typeface="+mj-lt"/>
                <a:ea typeface="+mn-ea"/>
                <a:cs typeface="Segoe UI" pitchFamily="34" charset="0"/>
              </a:defRPr>
            </a:lvl1pPr>
          </a:lstStyle>
          <a:p>
            <a:pPr algn="ctr" defTabSz="914192">
              <a:defRPr/>
            </a:pPr>
            <a:r>
              <a:rPr lang="zh-CN" altLang="en-US" sz="4800" spc="0" dirty="0">
                <a:latin typeface="Segoe UI Light"/>
              </a:rPr>
              <a:t>如何在</a:t>
            </a:r>
            <a:r>
              <a:rPr lang="en-US" altLang="zh-CN" sz="4800" spc="0" dirty="0">
                <a:latin typeface="Segoe UI Light"/>
              </a:rPr>
              <a:t>Azure</a:t>
            </a:r>
            <a:r>
              <a:rPr lang="zh-CN" altLang="en-US" sz="4800" spc="0" dirty="0">
                <a:latin typeface="Segoe UI Light"/>
              </a:rPr>
              <a:t>上进行</a:t>
            </a:r>
            <a:r>
              <a:rPr lang="en-US" altLang="zh-CN" sz="4800" spc="0" dirty="0">
                <a:latin typeface="Segoe UI Light"/>
              </a:rPr>
              <a:t>Deep Learning</a:t>
            </a:r>
            <a:endParaRPr lang="en-US" sz="4800" spc="0" dirty="0">
              <a:latin typeface="Segoe UI Light"/>
            </a:endParaRPr>
          </a:p>
        </p:txBody>
      </p:sp>
      <p:pic>
        <p:nvPicPr>
          <p:cNvPr id="18" name="Picture 17"/>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bwMode="gray">
          <a:xfrm>
            <a:off x="10049201" y="5897478"/>
            <a:ext cx="2141934" cy="960036"/>
          </a:xfrm>
          <a:prstGeom prst="rect">
            <a:avLst/>
          </a:prstGeom>
        </p:spPr>
      </p:pic>
      <p:sp>
        <p:nvSpPr>
          <p:cNvPr id="2" name="文本框 1">
            <a:extLst>
              <a:ext uri="{FF2B5EF4-FFF2-40B4-BE49-F238E27FC236}">
                <a16:creationId xmlns:a16="http://schemas.microsoft.com/office/drawing/2014/main" id="{372F7820-9E8D-4326-8C0E-F09B3FA2CA56}"/>
              </a:ext>
            </a:extLst>
          </p:cNvPr>
          <p:cNvSpPr txBox="1"/>
          <p:nvPr/>
        </p:nvSpPr>
        <p:spPr>
          <a:xfrm>
            <a:off x="194537" y="5296552"/>
            <a:ext cx="5602655" cy="1418114"/>
          </a:xfrm>
          <a:prstGeom prst="rect">
            <a:avLst/>
          </a:prstGeom>
          <a:noFill/>
        </p:spPr>
        <p:txBody>
          <a:bodyPr wrap="square" lIns="179285" tIns="143428" rIns="179285" bIns="143428" rtlCol="0">
            <a:spAutoFit/>
          </a:bodyPr>
          <a:lstStyle/>
          <a:p>
            <a:pPr>
              <a:lnSpc>
                <a:spcPct val="90000"/>
              </a:lnSpc>
              <a:spcAft>
                <a:spcPts val="588"/>
              </a:spcAft>
            </a:pPr>
            <a:r>
              <a:rPr lang="zh-CN" altLang="en-US" sz="2353" dirty="0">
                <a:solidFill>
                  <a:schemeClr val="bg1"/>
                </a:solidFill>
              </a:rPr>
              <a:t>刘士君</a:t>
            </a:r>
            <a:endParaRPr lang="en-US" altLang="zh-CN" sz="2353" dirty="0">
              <a:solidFill>
                <a:schemeClr val="bg1"/>
              </a:solidFill>
            </a:endParaRPr>
          </a:p>
          <a:p>
            <a:pPr>
              <a:lnSpc>
                <a:spcPct val="90000"/>
              </a:lnSpc>
              <a:spcAft>
                <a:spcPts val="588"/>
              </a:spcAft>
            </a:pPr>
            <a:r>
              <a:rPr lang="zh-CN" altLang="en-US" sz="2353" dirty="0">
                <a:solidFill>
                  <a:schemeClr val="bg1"/>
                </a:solidFill>
              </a:rPr>
              <a:t>微软创新技术合作事业部 技术顾问</a:t>
            </a:r>
            <a:endParaRPr lang="en-US" altLang="zh-CN" sz="2353" dirty="0">
              <a:solidFill>
                <a:schemeClr val="bg1"/>
              </a:solidFill>
            </a:endParaRPr>
          </a:p>
          <a:p>
            <a:pPr>
              <a:lnSpc>
                <a:spcPct val="90000"/>
              </a:lnSpc>
              <a:spcAft>
                <a:spcPts val="588"/>
              </a:spcAft>
            </a:pPr>
            <a:r>
              <a:rPr lang="en-US" altLang="zh-CN" sz="2353" dirty="0">
                <a:solidFill>
                  <a:schemeClr val="bg1"/>
                </a:solidFill>
              </a:rPr>
              <a:t>shliup@microsoft.com</a:t>
            </a:r>
            <a:endParaRPr lang="zh-CN" altLang="en-US" sz="2353" dirty="0" err="1">
              <a:solidFill>
                <a:schemeClr val="bg1"/>
              </a:solidFill>
            </a:endParaRPr>
          </a:p>
        </p:txBody>
      </p:sp>
    </p:spTree>
    <p:extLst>
      <p:ext uri="{BB962C8B-B14F-4D97-AF65-F5344CB8AC3E}">
        <p14:creationId xmlns:p14="http://schemas.microsoft.com/office/powerpoint/2010/main" val="1776273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Azure Data Science VM Key Scenarios </a:t>
            </a:r>
            <a:endParaRPr lang="zh-CN" altLang="en-US" dirty="0"/>
          </a:p>
        </p:txBody>
      </p:sp>
      <p:sp>
        <p:nvSpPr>
          <p:cNvPr id="3" name="Text Placeholder 2"/>
          <p:cNvSpPr>
            <a:spLocks noGrp="1"/>
          </p:cNvSpPr>
          <p:nvPr>
            <p:ph type="body" idx="1"/>
          </p:nvPr>
        </p:nvSpPr>
        <p:spPr/>
        <p:txBody>
          <a:bodyPr/>
          <a:lstStyle/>
          <a:p>
            <a:r>
              <a:rPr lang="en-US" altLang="zh-CN" dirty="0"/>
              <a:t>Preconfigured analytics desktop in the cloud</a:t>
            </a:r>
          </a:p>
          <a:p>
            <a:endParaRPr lang="en-US" altLang="zh-CN" b="1" dirty="0"/>
          </a:p>
          <a:p>
            <a:r>
              <a:rPr lang="en-US" altLang="zh-CN" dirty="0"/>
              <a:t>Data science training and education</a:t>
            </a:r>
          </a:p>
          <a:p>
            <a:endParaRPr lang="en-US" altLang="zh-CN" b="1" dirty="0"/>
          </a:p>
          <a:p>
            <a:r>
              <a:rPr lang="en-US" altLang="zh-CN" dirty="0"/>
              <a:t>On-demand elastic capacity for large-scale projects</a:t>
            </a:r>
          </a:p>
          <a:p>
            <a:endParaRPr lang="en-US" altLang="zh-CN" b="1" dirty="0"/>
          </a:p>
          <a:p>
            <a:r>
              <a:rPr lang="en-US" altLang="zh-CN" dirty="0"/>
              <a:t>Short-term experimentation and evaluation</a:t>
            </a:r>
          </a:p>
          <a:p>
            <a:endParaRPr lang="zh-CN" altLang="zh-CN" dirty="0"/>
          </a:p>
          <a:p>
            <a:r>
              <a:rPr lang="en-US" altLang="zh-CN" dirty="0"/>
              <a:t>Deep learning GPU Acceleration</a:t>
            </a:r>
          </a:p>
          <a:p>
            <a:endParaRPr lang="en-US" altLang="zh-CN" b="1" dirty="0"/>
          </a:p>
          <a:p>
            <a:endParaRPr lang="zh-CN" altLang="zh-CN" b="1" dirty="0"/>
          </a:p>
        </p:txBody>
      </p:sp>
    </p:spTree>
    <p:extLst>
      <p:ext uri="{BB962C8B-B14F-4D97-AF65-F5344CB8AC3E}">
        <p14:creationId xmlns:p14="http://schemas.microsoft.com/office/powerpoint/2010/main" val="3757939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07D2CB-CCFE-41E3-9959-6FFECFB57A89}"/>
              </a:ext>
            </a:extLst>
          </p:cNvPr>
          <p:cNvSpPr>
            <a:spLocks noGrp="1"/>
          </p:cNvSpPr>
          <p:nvPr>
            <p:ph type="title"/>
          </p:nvPr>
        </p:nvSpPr>
        <p:spPr>
          <a:xfrm>
            <a:off x="269240" y="2610681"/>
            <a:ext cx="11655840" cy="899665"/>
          </a:xfrm>
        </p:spPr>
        <p:txBody>
          <a:bodyPr/>
          <a:lstStyle/>
          <a:p>
            <a:r>
              <a:rPr lang="zh-CN" altLang="en-US" dirty="0"/>
              <a:t>演示：如何创建</a:t>
            </a:r>
            <a:r>
              <a:rPr lang="en-US" altLang="zh-CN" dirty="0"/>
              <a:t>DSVM</a:t>
            </a:r>
            <a:endParaRPr lang="zh-CN" altLang="en-US" dirty="0"/>
          </a:p>
        </p:txBody>
      </p:sp>
    </p:spTree>
    <p:extLst>
      <p:ext uri="{BB962C8B-B14F-4D97-AF65-F5344CB8AC3E}">
        <p14:creationId xmlns:p14="http://schemas.microsoft.com/office/powerpoint/2010/main" val="241539482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07D2CB-CCFE-41E3-9959-6FFECFB57A89}"/>
              </a:ext>
            </a:extLst>
          </p:cNvPr>
          <p:cNvSpPr>
            <a:spLocks noGrp="1"/>
          </p:cNvSpPr>
          <p:nvPr>
            <p:ph type="title"/>
          </p:nvPr>
        </p:nvSpPr>
        <p:spPr>
          <a:xfrm>
            <a:off x="269240" y="2610681"/>
            <a:ext cx="11655840" cy="899665"/>
          </a:xfrm>
        </p:spPr>
        <p:txBody>
          <a:bodyPr/>
          <a:lstStyle/>
          <a:p>
            <a:r>
              <a:rPr lang="zh-CN" altLang="en-US" dirty="0"/>
              <a:t>演示：</a:t>
            </a:r>
            <a:r>
              <a:rPr lang="en-US" altLang="zh-CN" dirty="0"/>
              <a:t>DSVM + </a:t>
            </a:r>
            <a:r>
              <a:rPr lang="en-US" altLang="zh-CN" dirty="0" err="1"/>
              <a:t>Keras</a:t>
            </a:r>
            <a:r>
              <a:rPr lang="en-US" altLang="zh-CN" dirty="0"/>
              <a:t> + CNTK</a:t>
            </a:r>
            <a:br>
              <a:rPr lang="en-US" altLang="zh-CN" dirty="0"/>
            </a:br>
            <a:r>
              <a:rPr lang="en-US" altLang="zh-CN" dirty="0"/>
              <a:t>		+ Sentiment Analytics</a:t>
            </a:r>
            <a:endParaRPr lang="zh-CN" altLang="en-US" dirty="0"/>
          </a:p>
        </p:txBody>
      </p:sp>
    </p:spTree>
    <p:extLst>
      <p:ext uri="{BB962C8B-B14F-4D97-AF65-F5344CB8AC3E}">
        <p14:creationId xmlns:p14="http://schemas.microsoft.com/office/powerpoint/2010/main" val="260662314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DB8B5F-32E2-4B67-9F9C-A4B5E732CC4D}"/>
              </a:ext>
            </a:extLst>
          </p:cNvPr>
          <p:cNvSpPr>
            <a:spLocks noGrp="1"/>
          </p:cNvSpPr>
          <p:nvPr>
            <p:ph type="title"/>
          </p:nvPr>
        </p:nvSpPr>
        <p:spPr/>
        <p:txBody>
          <a:bodyPr/>
          <a:lstStyle/>
          <a:p>
            <a:r>
              <a:rPr lang="en-US" altLang="zh-CN" dirty="0"/>
              <a:t>Computer Vision</a:t>
            </a:r>
            <a:endParaRPr lang="zh-CN" altLang="en-US" dirty="0"/>
          </a:p>
        </p:txBody>
      </p:sp>
      <p:sp>
        <p:nvSpPr>
          <p:cNvPr id="3" name="文本占位符 2">
            <a:extLst>
              <a:ext uri="{FF2B5EF4-FFF2-40B4-BE49-F238E27FC236}">
                <a16:creationId xmlns:a16="http://schemas.microsoft.com/office/drawing/2014/main" id="{40A4F83B-B0C1-4103-8D9E-E51B3F3BC493}"/>
              </a:ext>
            </a:extLst>
          </p:cNvPr>
          <p:cNvSpPr>
            <a:spLocks noGrp="1"/>
          </p:cNvSpPr>
          <p:nvPr>
            <p:ph type="body" idx="1"/>
          </p:nvPr>
        </p:nvSpPr>
        <p:spPr/>
        <p:txBody>
          <a:bodyPr/>
          <a:lstStyle/>
          <a:p>
            <a:pPr>
              <a:lnSpc>
                <a:spcPct val="150000"/>
              </a:lnSpc>
            </a:pPr>
            <a:r>
              <a:rPr lang="en-US" altLang="zh-CN" b="1" dirty="0"/>
              <a:t>Image Classification</a:t>
            </a:r>
          </a:p>
          <a:p>
            <a:pPr>
              <a:lnSpc>
                <a:spcPct val="150000"/>
              </a:lnSpc>
            </a:pPr>
            <a:r>
              <a:rPr lang="en-US" altLang="zh-CN" b="1" dirty="0"/>
              <a:t>Object Detection</a:t>
            </a:r>
          </a:p>
          <a:p>
            <a:pPr>
              <a:lnSpc>
                <a:spcPct val="150000"/>
              </a:lnSpc>
            </a:pPr>
            <a:r>
              <a:rPr lang="en-US" altLang="zh-CN" dirty="0"/>
              <a:t>Image Segmentation</a:t>
            </a:r>
          </a:p>
          <a:p>
            <a:pPr>
              <a:lnSpc>
                <a:spcPct val="150000"/>
              </a:lnSpc>
            </a:pPr>
            <a:r>
              <a:rPr lang="en-US" altLang="zh-CN" dirty="0"/>
              <a:t>……</a:t>
            </a:r>
            <a:endParaRPr lang="zh-CN" altLang="en-US" dirty="0"/>
          </a:p>
        </p:txBody>
      </p:sp>
      <p:pic>
        <p:nvPicPr>
          <p:cNvPr id="6" name="图片 5">
            <a:extLst>
              <a:ext uri="{FF2B5EF4-FFF2-40B4-BE49-F238E27FC236}">
                <a16:creationId xmlns:a16="http://schemas.microsoft.com/office/drawing/2014/main" id="{29439EB9-AFEB-439F-B403-FF4877045F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2555" y="1004191"/>
            <a:ext cx="2297487" cy="2297487"/>
          </a:xfrm>
          <a:prstGeom prst="rect">
            <a:avLst/>
          </a:prstGeom>
        </p:spPr>
      </p:pic>
      <p:pic>
        <p:nvPicPr>
          <p:cNvPr id="8" name="图片 7">
            <a:extLst>
              <a:ext uri="{FF2B5EF4-FFF2-40B4-BE49-F238E27FC236}">
                <a16:creationId xmlns:a16="http://schemas.microsoft.com/office/drawing/2014/main" id="{0E702084-EEA4-4C40-B0A5-B56E7F81E5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61298" y="2598762"/>
            <a:ext cx="3410217" cy="2557663"/>
          </a:xfrm>
          <a:prstGeom prst="rect">
            <a:avLst/>
          </a:prstGeom>
        </p:spPr>
      </p:pic>
      <p:pic>
        <p:nvPicPr>
          <p:cNvPr id="6147" name="Picture 3" descr="See the source image">
            <a:extLst>
              <a:ext uri="{FF2B5EF4-FFF2-40B4-BE49-F238E27FC236}">
                <a16:creationId xmlns:a16="http://schemas.microsoft.com/office/drawing/2014/main" id="{391F7CF2-C8E7-47E2-8D47-2AE83D55E05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57478" y="4077556"/>
            <a:ext cx="3681370" cy="2780444"/>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62A54301-742F-4667-A360-6259455C2C66}"/>
              </a:ext>
            </a:extLst>
          </p:cNvPr>
          <p:cNvSpPr txBox="1"/>
          <p:nvPr/>
        </p:nvSpPr>
        <p:spPr>
          <a:xfrm>
            <a:off x="6773751" y="1021215"/>
            <a:ext cx="785309" cy="369332"/>
          </a:xfrm>
          <a:prstGeom prst="rect">
            <a:avLst/>
          </a:prstGeom>
          <a:noFill/>
        </p:spPr>
        <p:txBody>
          <a:bodyPr wrap="square" rtlCol="0">
            <a:spAutoFit/>
          </a:bodyPr>
          <a:lstStyle/>
          <a:p>
            <a:r>
              <a:rPr lang="en-US" altLang="zh-CN" dirty="0"/>
              <a:t>label</a:t>
            </a:r>
            <a:endParaRPr lang="zh-CN" altLang="en-US" dirty="0"/>
          </a:p>
        </p:txBody>
      </p:sp>
      <p:sp>
        <p:nvSpPr>
          <p:cNvPr id="11" name="文本框 10">
            <a:extLst>
              <a:ext uri="{FF2B5EF4-FFF2-40B4-BE49-F238E27FC236}">
                <a16:creationId xmlns:a16="http://schemas.microsoft.com/office/drawing/2014/main" id="{F6F017A2-6588-423A-93E4-1CC1E049E836}"/>
              </a:ext>
            </a:extLst>
          </p:cNvPr>
          <p:cNvSpPr txBox="1"/>
          <p:nvPr/>
        </p:nvSpPr>
        <p:spPr>
          <a:xfrm>
            <a:off x="8976423" y="2598762"/>
            <a:ext cx="2383652" cy="369332"/>
          </a:xfrm>
          <a:prstGeom prst="rect">
            <a:avLst/>
          </a:prstGeom>
          <a:noFill/>
        </p:spPr>
        <p:txBody>
          <a:bodyPr wrap="square" rtlCol="0">
            <a:spAutoFit/>
          </a:bodyPr>
          <a:lstStyle/>
          <a:p>
            <a:r>
              <a:rPr lang="en-US" altLang="zh-CN" dirty="0"/>
              <a:t>x1,y1,x2,y2,label</a:t>
            </a:r>
            <a:endParaRPr lang="zh-CN" altLang="en-US" dirty="0"/>
          </a:p>
        </p:txBody>
      </p:sp>
    </p:spTree>
    <p:extLst>
      <p:ext uri="{BB962C8B-B14F-4D97-AF65-F5344CB8AC3E}">
        <p14:creationId xmlns:p14="http://schemas.microsoft.com/office/powerpoint/2010/main" val="15650576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F68C95-1872-49CE-A6CF-5DE6D2640958}"/>
              </a:ext>
            </a:extLst>
          </p:cNvPr>
          <p:cNvSpPr>
            <a:spLocks noGrp="1"/>
          </p:cNvSpPr>
          <p:nvPr>
            <p:ph type="title"/>
          </p:nvPr>
        </p:nvSpPr>
        <p:spPr/>
        <p:txBody>
          <a:bodyPr/>
          <a:lstStyle/>
          <a:p>
            <a:r>
              <a:rPr lang="en-US" altLang="zh-CN" dirty="0"/>
              <a:t>Image Classification</a:t>
            </a:r>
            <a:endParaRPr lang="zh-CN" altLang="en-US" dirty="0"/>
          </a:p>
        </p:txBody>
      </p:sp>
      <p:sp>
        <p:nvSpPr>
          <p:cNvPr id="3" name="文本占位符 2">
            <a:extLst>
              <a:ext uri="{FF2B5EF4-FFF2-40B4-BE49-F238E27FC236}">
                <a16:creationId xmlns:a16="http://schemas.microsoft.com/office/drawing/2014/main" id="{7AE2B199-03AD-4EED-B09D-6D2339C302E0}"/>
              </a:ext>
            </a:extLst>
          </p:cNvPr>
          <p:cNvSpPr>
            <a:spLocks noGrp="1"/>
          </p:cNvSpPr>
          <p:nvPr>
            <p:ph type="body" idx="1"/>
          </p:nvPr>
        </p:nvSpPr>
        <p:spPr/>
        <p:txBody>
          <a:bodyPr/>
          <a:lstStyle/>
          <a:p>
            <a:r>
              <a:rPr lang="en-US" altLang="zh-CN" dirty="0"/>
              <a:t>CNN + Transfer Learning</a:t>
            </a:r>
            <a:endParaRPr lang="zh-CN" altLang="en-US" dirty="0"/>
          </a:p>
        </p:txBody>
      </p:sp>
      <p:pic>
        <p:nvPicPr>
          <p:cNvPr id="4" name="Picture 17">
            <a:extLst>
              <a:ext uri="{FF2B5EF4-FFF2-40B4-BE49-F238E27FC236}">
                <a16:creationId xmlns:a16="http://schemas.microsoft.com/office/drawing/2014/main" id="{306F84DA-5C64-489D-927D-956856A6457A}"/>
              </a:ext>
            </a:extLst>
          </p:cNvPr>
          <p:cNvPicPr>
            <a:picLocks noChangeAspect="1"/>
          </p:cNvPicPr>
          <p:nvPr/>
        </p:nvPicPr>
        <p:blipFill>
          <a:blip r:embed="rId3"/>
          <a:stretch>
            <a:fillRect/>
          </a:stretch>
        </p:blipFill>
        <p:spPr>
          <a:xfrm>
            <a:off x="611718" y="2323246"/>
            <a:ext cx="6348375" cy="2543293"/>
          </a:xfrm>
          <a:prstGeom prst="rect">
            <a:avLst/>
          </a:prstGeom>
        </p:spPr>
      </p:pic>
      <p:sp>
        <p:nvSpPr>
          <p:cNvPr id="5" name="文本框 4">
            <a:extLst>
              <a:ext uri="{FF2B5EF4-FFF2-40B4-BE49-F238E27FC236}">
                <a16:creationId xmlns:a16="http://schemas.microsoft.com/office/drawing/2014/main" id="{3EF8F61F-3333-4D9D-B13A-B711F60F8AEA}"/>
              </a:ext>
            </a:extLst>
          </p:cNvPr>
          <p:cNvSpPr txBox="1"/>
          <p:nvPr/>
        </p:nvSpPr>
        <p:spPr>
          <a:xfrm>
            <a:off x="691617" y="1953914"/>
            <a:ext cx="2504344" cy="369332"/>
          </a:xfrm>
          <a:prstGeom prst="rect">
            <a:avLst/>
          </a:prstGeom>
          <a:noFill/>
        </p:spPr>
        <p:txBody>
          <a:bodyPr wrap="square" rtlCol="0">
            <a:spAutoFit/>
          </a:bodyPr>
          <a:lstStyle/>
          <a:p>
            <a:r>
              <a:rPr lang="en-US" altLang="zh-CN" dirty="0"/>
              <a:t>CNN</a:t>
            </a:r>
            <a:endParaRPr lang="zh-CN" altLang="en-US" dirty="0"/>
          </a:p>
        </p:txBody>
      </p:sp>
      <p:pic>
        <p:nvPicPr>
          <p:cNvPr id="6" name="Picture 2" descr="http://img.blog.csdn.net/20160109170710134?watermark/2/text/aHR0cDovL2Jsb2cuY3Nkbi5uZXQv/font/5a6L5L2T/fontsize/400/fill/I0JBQkFCMA==/dissolve/70/gravity/Center">
            <a:extLst>
              <a:ext uri="{FF2B5EF4-FFF2-40B4-BE49-F238E27FC236}">
                <a16:creationId xmlns:a16="http://schemas.microsoft.com/office/drawing/2014/main" id="{6C108AFD-140C-4B0A-A000-CA69B065EFC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9463"/>
          <a:stretch/>
        </p:blipFill>
        <p:spPr bwMode="auto">
          <a:xfrm>
            <a:off x="7352114" y="817571"/>
            <a:ext cx="4757028" cy="60404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43538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F68C95-1872-49CE-A6CF-5DE6D2640958}"/>
              </a:ext>
            </a:extLst>
          </p:cNvPr>
          <p:cNvSpPr>
            <a:spLocks noGrp="1"/>
          </p:cNvSpPr>
          <p:nvPr>
            <p:ph type="title"/>
          </p:nvPr>
        </p:nvSpPr>
        <p:spPr/>
        <p:txBody>
          <a:bodyPr/>
          <a:lstStyle/>
          <a:p>
            <a:r>
              <a:rPr lang="en-US" altLang="zh-CN" dirty="0"/>
              <a:t>Image Classification</a:t>
            </a:r>
            <a:endParaRPr lang="zh-CN" altLang="en-US" dirty="0"/>
          </a:p>
        </p:txBody>
      </p:sp>
      <p:sp>
        <p:nvSpPr>
          <p:cNvPr id="3" name="文本占位符 2">
            <a:extLst>
              <a:ext uri="{FF2B5EF4-FFF2-40B4-BE49-F238E27FC236}">
                <a16:creationId xmlns:a16="http://schemas.microsoft.com/office/drawing/2014/main" id="{7AE2B199-03AD-4EED-B09D-6D2339C302E0}"/>
              </a:ext>
            </a:extLst>
          </p:cNvPr>
          <p:cNvSpPr>
            <a:spLocks noGrp="1"/>
          </p:cNvSpPr>
          <p:nvPr>
            <p:ph type="body" idx="1"/>
          </p:nvPr>
        </p:nvSpPr>
        <p:spPr/>
        <p:txBody>
          <a:bodyPr/>
          <a:lstStyle/>
          <a:p>
            <a:r>
              <a:rPr lang="en-US" altLang="zh-CN" dirty="0"/>
              <a:t>CNN + Transfer Learning: for small dataset</a:t>
            </a:r>
            <a:endParaRPr lang="zh-CN" altLang="en-US" dirty="0"/>
          </a:p>
        </p:txBody>
      </p:sp>
      <p:sp>
        <p:nvSpPr>
          <p:cNvPr id="5" name="文本框 4">
            <a:extLst>
              <a:ext uri="{FF2B5EF4-FFF2-40B4-BE49-F238E27FC236}">
                <a16:creationId xmlns:a16="http://schemas.microsoft.com/office/drawing/2014/main" id="{3EF8F61F-3333-4D9D-B13A-B711F60F8AEA}"/>
              </a:ext>
            </a:extLst>
          </p:cNvPr>
          <p:cNvSpPr txBox="1"/>
          <p:nvPr/>
        </p:nvSpPr>
        <p:spPr>
          <a:xfrm>
            <a:off x="691617" y="1953914"/>
            <a:ext cx="250434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Verdana"/>
                <a:ea typeface="+mn-ea"/>
                <a:cs typeface="+mn-cs"/>
              </a:rPr>
              <a:t>Transfer Learning</a:t>
            </a:r>
            <a:endParaRPr kumimoji="0" lang="zh-CN" altLang="en-US" sz="1800" b="0" i="0" u="none" strike="noStrike" kern="1200" cap="none" spc="0" normalizeH="0" baseline="0" noProof="0" dirty="0">
              <a:ln>
                <a:noFill/>
              </a:ln>
              <a:solidFill>
                <a:srgbClr val="000000"/>
              </a:solidFill>
              <a:effectLst/>
              <a:uLnTx/>
              <a:uFillTx/>
              <a:latin typeface="Verdana"/>
              <a:ea typeface="+mn-ea"/>
              <a:cs typeface="+mn-cs"/>
            </a:endParaRPr>
          </a:p>
        </p:txBody>
      </p:sp>
      <p:pic>
        <p:nvPicPr>
          <p:cNvPr id="7" name="Picture 17">
            <a:extLst>
              <a:ext uri="{FF2B5EF4-FFF2-40B4-BE49-F238E27FC236}">
                <a16:creationId xmlns:a16="http://schemas.microsoft.com/office/drawing/2014/main" id="{7786FEFB-55A8-4BE1-A6EC-D17EA1BD6EC6}"/>
              </a:ext>
            </a:extLst>
          </p:cNvPr>
          <p:cNvPicPr>
            <a:picLocks noChangeAspect="1"/>
          </p:cNvPicPr>
          <p:nvPr/>
        </p:nvPicPr>
        <p:blipFill>
          <a:blip r:embed="rId3"/>
          <a:stretch>
            <a:fillRect/>
          </a:stretch>
        </p:blipFill>
        <p:spPr>
          <a:xfrm>
            <a:off x="611718" y="2603799"/>
            <a:ext cx="6348375" cy="2543293"/>
          </a:xfrm>
          <a:prstGeom prst="rect">
            <a:avLst/>
          </a:prstGeom>
        </p:spPr>
      </p:pic>
      <p:sp>
        <p:nvSpPr>
          <p:cNvPr id="8" name="右大括号 7">
            <a:extLst>
              <a:ext uri="{FF2B5EF4-FFF2-40B4-BE49-F238E27FC236}">
                <a16:creationId xmlns:a16="http://schemas.microsoft.com/office/drawing/2014/main" id="{1485A97B-C518-48F7-9778-FDBAFCD6643F}"/>
              </a:ext>
            </a:extLst>
          </p:cNvPr>
          <p:cNvSpPr/>
          <p:nvPr/>
        </p:nvSpPr>
        <p:spPr bwMode="auto">
          <a:xfrm rot="5400000">
            <a:off x="2614610" y="3504161"/>
            <a:ext cx="232765" cy="3841812"/>
          </a:xfrm>
          <a:prstGeom prst="rightBrace">
            <a:avLst/>
          </a:prstGeom>
          <a:noFill/>
          <a:ln w="9525" cap="flat" cmpd="sng" algn="ctr">
            <a:solidFill>
              <a:schemeClr val="tx1"/>
            </a:solidFill>
            <a:prstDash val="solid"/>
            <a:round/>
            <a:headEnd type="none" w="med" len="med"/>
            <a:tailEnd type="none" w="med" len="med"/>
          </a:ln>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zh-CN" altLang="en-US" sz="1800" b="1" i="0" u="none" strike="noStrike" cap="none" normalizeH="0" baseline="0">
              <a:ln>
                <a:noFill/>
              </a:ln>
              <a:solidFill>
                <a:schemeClr val="tx1"/>
              </a:solidFill>
              <a:effectLst/>
              <a:latin typeface="Verdana" pitchFamily="34" charset="0"/>
            </a:endParaRPr>
          </a:p>
        </p:txBody>
      </p:sp>
      <p:sp>
        <p:nvSpPr>
          <p:cNvPr id="9" name="文本框 8">
            <a:extLst>
              <a:ext uri="{FF2B5EF4-FFF2-40B4-BE49-F238E27FC236}">
                <a16:creationId xmlns:a16="http://schemas.microsoft.com/office/drawing/2014/main" id="{51D998DA-0537-43A3-8562-8952759D3192}"/>
              </a:ext>
            </a:extLst>
          </p:cNvPr>
          <p:cNvSpPr txBox="1"/>
          <p:nvPr/>
        </p:nvSpPr>
        <p:spPr>
          <a:xfrm>
            <a:off x="1656794" y="5547233"/>
            <a:ext cx="2148396" cy="307777"/>
          </a:xfrm>
          <a:prstGeom prst="rect">
            <a:avLst/>
          </a:prstGeom>
          <a:noFill/>
        </p:spPr>
        <p:txBody>
          <a:bodyPr wrap="square" rtlCol="0">
            <a:spAutoFit/>
          </a:bodyPr>
          <a:lstStyle/>
          <a:p>
            <a:r>
              <a:rPr lang="en-US" altLang="zh-CN" sz="1400" dirty="0"/>
              <a:t>Pre-trained &amp; Freeze</a:t>
            </a:r>
            <a:endParaRPr lang="zh-CN" altLang="en-US" sz="1400" dirty="0"/>
          </a:p>
        </p:txBody>
      </p:sp>
      <p:sp>
        <p:nvSpPr>
          <p:cNvPr id="10" name="文本框 9">
            <a:extLst>
              <a:ext uri="{FF2B5EF4-FFF2-40B4-BE49-F238E27FC236}">
                <a16:creationId xmlns:a16="http://schemas.microsoft.com/office/drawing/2014/main" id="{423B4B34-2AD5-4BCC-8F52-269911F8D1CB}"/>
              </a:ext>
            </a:extLst>
          </p:cNvPr>
          <p:cNvSpPr txBox="1"/>
          <p:nvPr/>
        </p:nvSpPr>
        <p:spPr>
          <a:xfrm>
            <a:off x="4684819" y="5547233"/>
            <a:ext cx="2734322" cy="307777"/>
          </a:xfrm>
          <a:prstGeom prst="rect">
            <a:avLst/>
          </a:prstGeom>
          <a:noFill/>
        </p:spPr>
        <p:txBody>
          <a:bodyPr wrap="square" rtlCol="0">
            <a:spAutoFit/>
          </a:bodyPr>
          <a:lstStyle/>
          <a:p>
            <a:r>
              <a:rPr lang="en-US" altLang="zh-CN" sz="1400" dirty="0"/>
              <a:t>Train with custom dataset</a:t>
            </a:r>
            <a:endParaRPr lang="zh-CN" altLang="en-US" sz="1400" dirty="0"/>
          </a:p>
        </p:txBody>
      </p:sp>
      <p:sp>
        <p:nvSpPr>
          <p:cNvPr id="11" name="右大括号 10">
            <a:extLst>
              <a:ext uri="{FF2B5EF4-FFF2-40B4-BE49-F238E27FC236}">
                <a16:creationId xmlns:a16="http://schemas.microsoft.com/office/drawing/2014/main" id="{2E35ABC8-8ADE-4227-B7A3-836E3FF52F7B}"/>
              </a:ext>
            </a:extLst>
          </p:cNvPr>
          <p:cNvSpPr/>
          <p:nvPr/>
        </p:nvSpPr>
        <p:spPr bwMode="auto">
          <a:xfrm rot="5400000">
            <a:off x="5935598" y="4730020"/>
            <a:ext cx="232765" cy="1390094"/>
          </a:xfrm>
          <a:prstGeom prst="rightBrace">
            <a:avLst/>
          </a:prstGeom>
          <a:noFill/>
          <a:ln w="9525" cap="flat" cmpd="sng" algn="ctr">
            <a:solidFill>
              <a:schemeClr val="tx1"/>
            </a:solidFill>
            <a:prstDash val="solid"/>
            <a:round/>
            <a:headEnd type="none" w="med" len="med"/>
            <a:tailEnd type="none" w="med" len="med"/>
          </a:ln>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zh-CN" altLang="en-US" sz="1800" b="1" i="0" u="none" strike="noStrike" cap="none" normalizeH="0" baseline="0" dirty="0">
              <a:ln>
                <a:noFill/>
              </a:ln>
              <a:solidFill>
                <a:schemeClr val="tx1"/>
              </a:solidFill>
              <a:effectLst/>
              <a:latin typeface="Verdana" pitchFamily="34" charset="0"/>
            </a:endParaRPr>
          </a:p>
        </p:txBody>
      </p:sp>
      <p:sp>
        <p:nvSpPr>
          <p:cNvPr id="12" name="文本框 11">
            <a:extLst>
              <a:ext uri="{FF2B5EF4-FFF2-40B4-BE49-F238E27FC236}">
                <a16:creationId xmlns:a16="http://schemas.microsoft.com/office/drawing/2014/main" id="{11FFEEA3-183B-48EC-A844-6015C70444A8}"/>
              </a:ext>
            </a:extLst>
          </p:cNvPr>
          <p:cNvSpPr txBox="1"/>
          <p:nvPr/>
        </p:nvSpPr>
        <p:spPr>
          <a:xfrm>
            <a:off x="8268070" y="1953914"/>
            <a:ext cx="3923930" cy="923330"/>
          </a:xfrm>
          <a:prstGeom prst="rect">
            <a:avLst/>
          </a:prstGeom>
          <a:noFill/>
        </p:spPr>
        <p:txBody>
          <a:bodyPr wrap="square" rtlCol="0">
            <a:spAutoFit/>
          </a:bodyPr>
          <a:lstStyle/>
          <a:p>
            <a:r>
              <a:rPr lang="en-US" altLang="zh-CN" dirty="0"/>
              <a:t>VGG_16 + TL</a:t>
            </a:r>
          </a:p>
          <a:p>
            <a:r>
              <a:rPr lang="en-US" altLang="zh-CN" dirty="0"/>
              <a:t>Resnet_50 + TL</a:t>
            </a:r>
          </a:p>
          <a:p>
            <a:r>
              <a:rPr lang="en-US" altLang="zh-CN" dirty="0"/>
              <a:t>Inception_V3 + TL</a:t>
            </a:r>
            <a:endParaRPr lang="zh-CN" altLang="en-US" dirty="0"/>
          </a:p>
        </p:txBody>
      </p:sp>
    </p:spTree>
    <p:extLst>
      <p:ext uri="{BB962C8B-B14F-4D97-AF65-F5344CB8AC3E}">
        <p14:creationId xmlns:p14="http://schemas.microsoft.com/office/powerpoint/2010/main" val="8894404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07D2CB-CCFE-41E3-9959-6FFECFB57A89}"/>
              </a:ext>
            </a:extLst>
          </p:cNvPr>
          <p:cNvSpPr>
            <a:spLocks noGrp="1"/>
          </p:cNvSpPr>
          <p:nvPr>
            <p:ph type="title"/>
          </p:nvPr>
        </p:nvSpPr>
        <p:spPr>
          <a:xfrm>
            <a:off x="269240" y="2610681"/>
            <a:ext cx="11655840" cy="899665"/>
          </a:xfrm>
        </p:spPr>
        <p:txBody>
          <a:bodyPr/>
          <a:lstStyle/>
          <a:p>
            <a:r>
              <a:rPr lang="zh-CN" altLang="en-US" dirty="0"/>
              <a:t>演示：</a:t>
            </a:r>
            <a:r>
              <a:rPr lang="en-US" altLang="zh-CN" dirty="0"/>
              <a:t>DSVM + </a:t>
            </a:r>
            <a:r>
              <a:rPr lang="en-US" altLang="zh-CN" dirty="0" err="1"/>
              <a:t>Keras</a:t>
            </a:r>
            <a:r>
              <a:rPr lang="en-US" altLang="zh-CN" dirty="0"/>
              <a:t> + </a:t>
            </a:r>
            <a:r>
              <a:rPr lang="en-US" altLang="zh-CN" dirty="0" err="1"/>
              <a:t>Tensorflow</a:t>
            </a:r>
            <a:br>
              <a:rPr lang="en-US" altLang="zh-CN" dirty="0"/>
            </a:br>
            <a:r>
              <a:rPr lang="en-US" altLang="zh-CN" dirty="0"/>
              <a:t>		+ Bird Classification</a:t>
            </a:r>
            <a:endParaRPr lang="zh-CN" altLang="en-US" dirty="0"/>
          </a:p>
        </p:txBody>
      </p:sp>
    </p:spTree>
    <p:extLst>
      <p:ext uri="{BB962C8B-B14F-4D97-AF65-F5344CB8AC3E}">
        <p14:creationId xmlns:p14="http://schemas.microsoft.com/office/powerpoint/2010/main" val="13282838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DB8B5F-32E2-4B67-9F9C-A4B5E732CC4D}"/>
              </a:ext>
            </a:extLst>
          </p:cNvPr>
          <p:cNvSpPr>
            <a:spLocks noGrp="1"/>
          </p:cNvSpPr>
          <p:nvPr>
            <p:ph type="title"/>
          </p:nvPr>
        </p:nvSpPr>
        <p:spPr/>
        <p:txBody>
          <a:bodyPr/>
          <a:lstStyle/>
          <a:p>
            <a:r>
              <a:rPr lang="en-US" altLang="zh-CN" dirty="0"/>
              <a:t>Object Detection</a:t>
            </a:r>
            <a:endParaRPr lang="zh-CN" altLang="en-US" dirty="0"/>
          </a:p>
        </p:txBody>
      </p:sp>
      <p:sp>
        <p:nvSpPr>
          <p:cNvPr id="3" name="文本占位符 2">
            <a:extLst>
              <a:ext uri="{FF2B5EF4-FFF2-40B4-BE49-F238E27FC236}">
                <a16:creationId xmlns:a16="http://schemas.microsoft.com/office/drawing/2014/main" id="{40A4F83B-B0C1-4103-8D9E-E51B3F3BC493}"/>
              </a:ext>
            </a:extLst>
          </p:cNvPr>
          <p:cNvSpPr>
            <a:spLocks noGrp="1"/>
          </p:cNvSpPr>
          <p:nvPr>
            <p:ph type="body" idx="1"/>
          </p:nvPr>
        </p:nvSpPr>
        <p:spPr/>
        <p:txBody>
          <a:bodyPr/>
          <a:lstStyle/>
          <a:p>
            <a:pPr>
              <a:lnSpc>
                <a:spcPct val="150000"/>
              </a:lnSpc>
            </a:pPr>
            <a:r>
              <a:rPr lang="en-US" altLang="zh-CN" dirty="0"/>
              <a:t>YOLOv2 —— object detection – fast - video</a:t>
            </a:r>
          </a:p>
          <a:p>
            <a:pPr>
              <a:lnSpc>
                <a:spcPct val="150000"/>
              </a:lnSpc>
            </a:pPr>
            <a:r>
              <a:rPr lang="en-US" altLang="zh-CN" dirty="0"/>
              <a:t>Faster RCNN —— object detection – accuracy - image</a:t>
            </a:r>
          </a:p>
          <a:p>
            <a:pPr>
              <a:lnSpc>
                <a:spcPct val="150000"/>
              </a:lnSpc>
            </a:pPr>
            <a:r>
              <a:rPr lang="en-US" altLang="zh-CN" dirty="0"/>
              <a:t>SSD —— object detection</a:t>
            </a:r>
          </a:p>
          <a:p>
            <a:pPr>
              <a:lnSpc>
                <a:spcPct val="150000"/>
              </a:lnSpc>
            </a:pPr>
            <a:r>
              <a:rPr lang="en-US" altLang="zh-CN" dirty="0"/>
              <a:t>Mask RCNN —— classification, detection &amp; segmentation</a:t>
            </a:r>
          </a:p>
          <a:p>
            <a:pPr>
              <a:lnSpc>
                <a:spcPct val="150000"/>
              </a:lnSpc>
            </a:pPr>
            <a:r>
              <a:rPr lang="en-US" altLang="zh-CN" dirty="0" err="1"/>
              <a:t>RetinaNet</a:t>
            </a:r>
            <a:r>
              <a:rPr lang="en-US" altLang="zh-CN" dirty="0"/>
              <a:t> —— Dense object detection</a:t>
            </a:r>
            <a:endParaRPr lang="zh-CN" altLang="en-US" dirty="0"/>
          </a:p>
        </p:txBody>
      </p:sp>
    </p:spTree>
    <p:extLst>
      <p:ext uri="{BB962C8B-B14F-4D97-AF65-F5344CB8AC3E}">
        <p14:creationId xmlns:p14="http://schemas.microsoft.com/office/powerpoint/2010/main" val="31339159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C9A60C-3356-44C6-AE03-7361FEC7DFCB}"/>
              </a:ext>
            </a:extLst>
          </p:cNvPr>
          <p:cNvSpPr>
            <a:spLocks noGrp="1"/>
          </p:cNvSpPr>
          <p:nvPr>
            <p:ph type="title"/>
          </p:nvPr>
        </p:nvSpPr>
        <p:spPr/>
        <p:txBody>
          <a:bodyPr/>
          <a:lstStyle/>
          <a:p>
            <a:r>
              <a:rPr lang="en-US" altLang="zh-CN" dirty="0"/>
              <a:t>Object Detection</a:t>
            </a:r>
            <a:endParaRPr lang="zh-CN" altLang="en-US" dirty="0"/>
          </a:p>
        </p:txBody>
      </p:sp>
      <p:pic>
        <p:nvPicPr>
          <p:cNvPr id="4" name="Picture 2" descr="https://pic1.zhimg.com/80/v2-d8ee28eba7f0576f93e6e33ff3e04dcc_hd.jpg">
            <a:extLst>
              <a:ext uri="{FF2B5EF4-FFF2-40B4-BE49-F238E27FC236}">
                <a16:creationId xmlns:a16="http://schemas.microsoft.com/office/drawing/2014/main" id="{C9F2C3A3-27B7-4CCF-84DD-99C15F1F1C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9000" y="1383403"/>
            <a:ext cx="4248152" cy="429813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CEBBAC06-FBDF-4795-8F7A-2F2F11781049}"/>
              </a:ext>
            </a:extLst>
          </p:cNvPr>
          <p:cNvSpPr txBox="1"/>
          <p:nvPr/>
        </p:nvSpPr>
        <p:spPr>
          <a:xfrm>
            <a:off x="2339563" y="1014071"/>
            <a:ext cx="1882588" cy="369332"/>
          </a:xfrm>
          <a:prstGeom prst="rect">
            <a:avLst/>
          </a:prstGeom>
          <a:noFill/>
        </p:spPr>
        <p:txBody>
          <a:bodyPr wrap="square" rtlCol="0">
            <a:spAutoFit/>
          </a:bodyPr>
          <a:lstStyle/>
          <a:p>
            <a:r>
              <a:rPr lang="en-US" altLang="zh-CN" dirty="0"/>
              <a:t>YOLOv2</a:t>
            </a:r>
            <a:endParaRPr lang="zh-CN" altLang="en-US" dirty="0"/>
          </a:p>
        </p:txBody>
      </p:sp>
      <p:pic>
        <p:nvPicPr>
          <p:cNvPr id="8194" name="Picture 2" descr="http://img.blog.csdn.net/20161020141524337?watermark/2/text/aHR0cDovL2Jsb2cuY3Nkbi5uZXQv/font/5a6L5L2T/fontsize/400/fill/I0JBQkFCMA==/dissolve/70/gravity/Center">
            <a:extLst>
              <a:ext uri="{FF2B5EF4-FFF2-40B4-BE49-F238E27FC236}">
                <a16:creationId xmlns:a16="http://schemas.microsoft.com/office/drawing/2014/main" id="{49526074-08C1-49DF-A57C-E14D03E844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8628" y="1120733"/>
            <a:ext cx="4914900" cy="4886325"/>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02AC3A27-CA22-4DAE-9918-1C7265391C10}"/>
              </a:ext>
            </a:extLst>
          </p:cNvPr>
          <p:cNvSpPr txBox="1"/>
          <p:nvPr/>
        </p:nvSpPr>
        <p:spPr>
          <a:xfrm>
            <a:off x="9167307" y="936067"/>
            <a:ext cx="1882588" cy="369332"/>
          </a:xfrm>
          <a:prstGeom prst="rect">
            <a:avLst/>
          </a:prstGeom>
          <a:noFill/>
        </p:spPr>
        <p:txBody>
          <a:bodyPr wrap="square" rtlCol="0">
            <a:spAutoFit/>
          </a:bodyPr>
          <a:lstStyle/>
          <a:p>
            <a:r>
              <a:rPr lang="en-US" altLang="zh-CN" dirty="0"/>
              <a:t>Faster RCNN</a:t>
            </a:r>
            <a:endParaRPr lang="zh-CN" altLang="en-US" dirty="0"/>
          </a:p>
        </p:txBody>
      </p:sp>
      <p:sp>
        <p:nvSpPr>
          <p:cNvPr id="6" name="文本框 5">
            <a:extLst>
              <a:ext uri="{FF2B5EF4-FFF2-40B4-BE49-F238E27FC236}">
                <a16:creationId xmlns:a16="http://schemas.microsoft.com/office/drawing/2014/main" id="{61914F83-1828-455B-B793-ABA9788A85CE}"/>
              </a:ext>
            </a:extLst>
          </p:cNvPr>
          <p:cNvSpPr txBox="1"/>
          <p:nvPr/>
        </p:nvSpPr>
        <p:spPr>
          <a:xfrm>
            <a:off x="965386" y="5862609"/>
            <a:ext cx="4103258" cy="923330"/>
          </a:xfrm>
          <a:prstGeom prst="rect">
            <a:avLst/>
          </a:prstGeom>
          <a:noFill/>
        </p:spPr>
        <p:txBody>
          <a:bodyPr wrap="square" rtlCol="0">
            <a:spAutoFit/>
          </a:bodyPr>
          <a:lstStyle/>
          <a:p>
            <a:r>
              <a:rPr lang="en-US" altLang="zh-CN" dirty="0"/>
              <a:t>Fast; Not applied to small and close objects</a:t>
            </a:r>
          </a:p>
          <a:p>
            <a:endParaRPr lang="zh-CN" altLang="en-US" dirty="0"/>
          </a:p>
        </p:txBody>
      </p:sp>
      <p:sp>
        <p:nvSpPr>
          <p:cNvPr id="9" name="文本框 8">
            <a:extLst>
              <a:ext uri="{FF2B5EF4-FFF2-40B4-BE49-F238E27FC236}">
                <a16:creationId xmlns:a16="http://schemas.microsoft.com/office/drawing/2014/main" id="{CA22DC95-577A-4A37-9208-EF4B25B3AAB0}"/>
              </a:ext>
            </a:extLst>
          </p:cNvPr>
          <p:cNvSpPr txBox="1"/>
          <p:nvPr/>
        </p:nvSpPr>
        <p:spPr>
          <a:xfrm>
            <a:off x="8667861" y="6007058"/>
            <a:ext cx="3872194" cy="369332"/>
          </a:xfrm>
          <a:prstGeom prst="rect">
            <a:avLst/>
          </a:prstGeom>
          <a:noFill/>
        </p:spPr>
        <p:txBody>
          <a:bodyPr wrap="square" rtlCol="0">
            <a:spAutoFit/>
          </a:bodyPr>
          <a:lstStyle/>
          <a:p>
            <a:r>
              <a:rPr lang="en-US" altLang="zh-CN" dirty="0"/>
              <a:t>Slow; More accurate</a:t>
            </a:r>
            <a:endParaRPr lang="zh-CN" altLang="en-US" dirty="0"/>
          </a:p>
        </p:txBody>
      </p:sp>
      <p:sp>
        <p:nvSpPr>
          <p:cNvPr id="8" name="文本框 7">
            <a:extLst>
              <a:ext uri="{FF2B5EF4-FFF2-40B4-BE49-F238E27FC236}">
                <a16:creationId xmlns:a16="http://schemas.microsoft.com/office/drawing/2014/main" id="{6D4C18EE-5C34-496B-907E-70C57B1EF3DA}"/>
              </a:ext>
            </a:extLst>
          </p:cNvPr>
          <p:cNvSpPr txBox="1"/>
          <p:nvPr/>
        </p:nvSpPr>
        <p:spPr>
          <a:xfrm>
            <a:off x="5068644" y="1506071"/>
            <a:ext cx="3845635" cy="923330"/>
          </a:xfrm>
          <a:prstGeom prst="rect">
            <a:avLst/>
          </a:prstGeom>
          <a:noFill/>
        </p:spPr>
        <p:txBody>
          <a:bodyPr wrap="square" rtlCol="0">
            <a:spAutoFit/>
          </a:bodyPr>
          <a:lstStyle/>
          <a:p>
            <a:r>
              <a:rPr lang="en-US" altLang="zh-CN" dirty="0"/>
              <a:t>1. CNN+TL: feature extraction</a:t>
            </a:r>
          </a:p>
          <a:p>
            <a:endParaRPr lang="en-US" altLang="zh-CN" dirty="0"/>
          </a:p>
          <a:p>
            <a:r>
              <a:rPr lang="en-US" altLang="zh-CN" dirty="0"/>
              <a:t>2. Windows detection</a:t>
            </a:r>
            <a:endParaRPr lang="zh-CN" altLang="en-US" dirty="0"/>
          </a:p>
        </p:txBody>
      </p:sp>
    </p:spTree>
    <p:extLst>
      <p:ext uri="{BB962C8B-B14F-4D97-AF65-F5344CB8AC3E}">
        <p14:creationId xmlns:p14="http://schemas.microsoft.com/office/powerpoint/2010/main" val="1474009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07D2CB-CCFE-41E3-9959-6FFECFB57A89}"/>
              </a:ext>
            </a:extLst>
          </p:cNvPr>
          <p:cNvSpPr>
            <a:spLocks noGrp="1"/>
          </p:cNvSpPr>
          <p:nvPr>
            <p:ph type="title"/>
          </p:nvPr>
        </p:nvSpPr>
        <p:spPr>
          <a:xfrm>
            <a:off x="269240" y="2610681"/>
            <a:ext cx="11655840" cy="899665"/>
          </a:xfrm>
        </p:spPr>
        <p:txBody>
          <a:bodyPr/>
          <a:lstStyle/>
          <a:p>
            <a:r>
              <a:rPr lang="zh-CN" altLang="en-US" dirty="0"/>
              <a:t>演示：</a:t>
            </a:r>
            <a:r>
              <a:rPr lang="en-US" altLang="zh-CN" dirty="0"/>
              <a:t>DSVM + </a:t>
            </a:r>
            <a:r>
              <a:rPr lang="en-US" altLang="zh-CN" dirty="0" err="1"/>
              <a:t>Keras</a:t>
            </a:r>
            <a:r>
              <a:rPr lang="en-US" altLang="zh-CN" dirty="0"/>
              <a:t> + </a:t>
            </a:r>
            <a:r>
              <a:rPr lang="en-US" altLang="zh-CN" dirty="0" err="1"/>
              <a:t>Tensorflow</a:t>
            </a:r>
            <a:br>
              <a:rPr lang="en-US" altLang="zh-CN" dirty="0"/>
            </a:br>
            <a:r>
              <a:rPr lang="en-US" altLang="zh-CN" dirty="0"/>
              <a:t>		+ </a:t>
            </a:r>
            <a:r>
              <a:rPr lang="en-US" altLang="zh-CN" dirty="0" err="1"/>
              <a:t>Cosmicad</a:t>
            </a:r>
            <a:r>
              <a:rPr lang="en-US" altLang="zh-CN" dirty="0"/>
              <a:t> Detection</a:t>
            </a:r>
            <a:endParaRPr lang="zh-CN" altLang="en-US" dirty="0"/>
          </a:p>
        </p:txBody>
      </p:sp>
    </p:spTree>
    <p:extLst>
      <p:ext uri="{BB962C8B-B14F-4D97-AF65-F5344CB8AC3E}">
        <p14:creationId xmlns:p14="http://schemas.microsoft.com/office/powerpoint/2010/main" val="363729740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865" y="1573691"/>
            <a:ext cx="12190271" cy="4093624"/>
          </a:xfrm>
          <a:prstGeom prst="rect">
            <a:avLst/>
          </a:prstGeom>
          <a:solidFill>
            <a:schemeClr val="dk1">
              <a:alpha val="9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118" name="Title 1"/>
          <p:cNvSpPr>
            <a:spLocks noGrp="1"/>
          </p:cNvSpPr>
          <p:nvPr>
            <p:ph type="title"/>
          </p:nvPr>
        </p:nvSpPr>
        <p:spPr>
          <a:xfrm>
            <a:off x="340109" y="258299"/>
            <a:ext cx="11654187" cy="899537"/>
          </a:xfrm>
        </p:spPr>
        <p:txBody>
          <a:bodyPr/>
          <a:lstStyle/>
          <a:p>
            <a:r>
              <a:rPr lang="en-US" sz="4800" b="1" dirty="0"/>
              <a:t>Data Science VM ? </a:t>
            </a:r>
            <a:endParaRPr lang="en-US" sz="4800" b="1" i="1" dirty="0">
              <a:solidFill>
                <a:schemeClr val="bg2">
                  <a:lumMod val="50000"/>
                  <a:lumOff val="50000"/>
                </a:schemeClr>
              </a:solidFill>
            </a:endParaRPr>
          </a:p>
        </p:txBody>
      </p:sp>
      <p:sp>
        <p:nvSpPr>
          <p:cNvPr id="5" name="TextBox 4"/>
          <p:cNvSpPr txBox="1"/>
          <p:nvPr/>
        </p:nvSpPr>
        <p:spPr>
          <a:xfrm>
            <a:off x="340109" y="1685915"/>
            <a:ext cx="4617064" cy="2838067"/>
          </a:xfrm>
          <a:prstGeom prst="rect">
            <a:avLst/>
          </a:prstGeom>
          <a:noFill/>
        </p:spPr>
        <p:txBody>
          <a:bodyPr wrap="square" lIns="182854" tIns="146284" rIns="182854" bIns="146284" rtlCol="0">
            <a:spAutoFit/>
          </a:bodyPr>
          <a:lstStyle/>
          <a:p>
            <a:pPr marL="0" marR="0" lvl="0" indent="0" algn="l" defTabSz="914225"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Comprehensive cloud based Data Science Environment to empower Data Scientists</a:t>
            </a:r>
          </a:p>
        </p:txBody>
      </p:sp>
      <p:pic>
        <p:nvPicPr>
          <p:cNvPr id="10" name="Picture 9">
            <a:extLst>
              <a:ext uri="{FF2B5EF4-FFF2-40B4-BE49-F238E27FC236}">
                <a16:creationId xmlns:a16="http://schemas.microsoft.com/office/drawing/2014/main" id="{80F4D927-D1BB-459D-9A90-910961F70505}"/>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76464" y="167695"/>
            <a:ext cx="5931029" cy="6103706"/>
          </a:xfrm>
          <a:prstGeom prst="rect">
            <a:avLst/>
          </a:prstGeom>
          <a:noFill/>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4623205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72D29762-84A0-4260-B290-FB5DF02F2965}"/>
              </a:ext>
            </a:extLst>
          </p:cNvPr>
          <p:cNvSpPr>
            <a:spLocks noGrp="1"/>
          </p:cNvSpPr>
          <p:nvPr>
            <p:ph type="body" idx="1"/>
          </p:nvPr>
        </p:nvSpPr>
        <p:spPr/>
        <p:txBody>
          <a:bodyPr/>
          <a:lstStyle/>
          <a:p>
            <a:r>
              <a:rPr lang="en-US" altLang="zh-CN" dirty="0"/>
              <a:t>Support Multi-OS</a:t>
            </a:r>
          </a:p>
          <a:p>
            <a:pPr lvl="1"/>
            <a:r>
              <a:rPr lang="en-US" altLang="zh-CN" dirty="0"/>
              <a:t>CentOS\Ubuntu</a:t>
            </a:r>
          </a:p>
          <a:p>
            <a:pPr lvl="1"/>
            <a:r>
              <a:rPr lang="en-US" altLang="zh-CN" dirty="0"/>
              <a:t>Windows Server 2012/2016</a:t>
            </a:r>
          </a:p>
          <a:p>
            <a:endParaRPr lang="zh-CN" altLang="en-US" dirty="0"/>
          </a:p>
        </p:txBody>
      </p:sp>
      <p:sp>
        <p:nvSpPr>
          <p:cNvPr id="4" name="标题 1">
            <a:extLst>
              <a:ext uri="{FF2B5EF4-FFF2-40B4-BE49-F238E27FC236}">
                <a16:creationId xmlns:a16="http://schemas.microsoft.com/office/drawing/2014/main" id="{F7A29C78-BE4C-47C1-BCCE-D43EBA2F7F82}"/>
              </a:ext>
            </a:extLst>
          </p:cNvPr>
          <p:cNvSpPr>
            <a:spLocks noGrp="1"/>
          </p:cNvSpPr>
          <p:nvPr>
            <p:ph type="title"/>
          </p:nvPr>
        </p:nvSpPr>
        <p:spPr/>
        <p:txBody>
          <a:bodyPr/>
          <a:lstStyle/>
          <a:p>
            <a:r>
              <a:rPr lang="en-US" altLang="zh-CN" dirty="0"/>
              <a:t>Azure Data Science VM</a:t>
            </a:r>
            <a:endParaRPr lang="zh-CN" altLang="en-US" dirty="0"/>
          </a:p>
        </p:txBody>
      </p:sp>
      <p:pic>
        <p:nvPicPr>
          <p:cNvPr id="5" name="Picture 7">
            <a:extLst>
              <a:ext uri="{FF2B5EF4-FFF2-40B4-BE49-F238E27FC236}">
                <a16:creationId xmlns:a16="http://schemas.microsoft.com/office/drawing/2014/main" id="{288CC6DA-CF7C-45FD-AE4D-9D54677A6D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6066" y="2469823"/>
            <a:ext cx="7475347" cy="4246416"/>
          </a:xfrm>
          <a:prstGeom prst="rect">
            <a:avLst/>
          </a:prstGeom>
        </p:spPr>
      </p:pic>
    </p:spTree>
    <p:extLst>
      <p:ext uri="{BB962C8B-B14F-4D97-AF65-F5344CB8AC3E}">
        <p14:creationId xmlns:p14="http://schemas.microsoft.com/office/powerpoint/2010/main" val="3380915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Azure Data Science VM</a:t>
            </a:r>
            <a:endParaRPr lang="zh-CN" altLang="en-US" dirty="0"/>
          </a:p>
        </p:txBody>
      </p:sp>
      <p:sp>
        <p:nvSpPr>
          <p:cNvPr id="3" name="文本占位符 2"/>
          <p:cNvSpPr>
            <a:spLocks noGrp="1"/>
          </p:cNvSpPr>
          <p:nvPr>
            <p:ph type="body" idx="1"/>
          </p:nvPr>
        </p:nvSpPr>
        <p:spPr/>
        <p:txBody>
          <a:bodyPr/>
          <a:lstStyle/>
          <a:p>
            <a:pPr marL="0" indent="0">
              <a:buNone/>
            </a:pPr>
            <a:r>
              <a:rPr lang="zh-CN" altLang="en-US" sz="2400" dirty="0"/>
              <a:t>预装和配置了多种常用的机器学习开发环境和工具</a:t>
            </a:r>
            <a:r>
              <a:rPr lang="en-US" altLang="zh-CN" sz="2400" dirty="0"/>
              <a:t>:</a:t>
            </a:r>
          </a:p>
          <a:p>
            <a:pPr lvl="3"/>
            <a:r>
              <a:rPr lang="en-US" altLang="zh-CN" sz="2000" dirty="0"/>
              <a:t>CNTK, </a:t>
            </a:r>
            <a:r>
              <a:rPr lang="en-US" altLang="zh-CN" sz="2000" dirty="0" err="1"/>
              <a:t>TensorFlow</a:t>
            </a:r>
            <a:r>
              <a:rPr lang="en-US" altLang="zh-CN" sz="2000" dirty="0"/>
              <a:t>, </a:t>
            </a:r>
            <a:r>
              <a:rPr lang="en-US" altLang="zh-CN" sz="2000" dirty="0" err="1"/>
              <a:t>MXNet</a:t>
            </a:r>
            <a:r>
              <a:rPr lang="en-US" altLang="zh-CN" sz="2000" dirty="0"/>
              <a:t>, Caffe, DIGITS, H2O, </a:t>
            </a:r>
            <a:r>
              <a:rPr lang="en-US" altLang="zh-CN" sz="2000" dirty="0" err="1"/>
              <a:t>Keras</a:t>
            </a:r>
            <a:r>
              <a:rPr lang="en-US" altLang="zh-CN" sz="2000" dirty="0"/>
              <a:t>, </a:t>
            </a:r>
            <a:r>
              <a:rPr lang="en-US" altLang="zh-CN" sz="2000" dirty="0" err="1"/>
              <a:t>Theano</a:t>
            </a:r>
            <a:r>
              <a:rPr lang="en-US" altLang="zh-CN" sz="2000" dirty="0"/>
              <a:t>, Torch, OpenCV </a:t>
            </a:r>
          </a:p>
          <a:p>
            <a:pPr lvl="3"/>
            <a:r>
              <a:rPr lang="en-US" altLang="zh-CN" sz="2000" dirty="0"/>
              <a:t>NVIDIA driver, CUDA, and </a:t>
            </a:r>
            <a:r>
              <a:rPr lang="en-US" altLang="zh-CN" sz="2000" dirty="0" err="1"/>
              <a:t>cuDNN</a:t>
            </a:r>
            <a:endParaRPr lang="en-US" altLang="zh-CN" sz="2400" dirty="0"/>
          </a:p>
          <a:p>
            <a:pPr lvl="3"/>
            <a:r>
              <a:rPr lang="en-US" altLang="zh-CN" sz="2000" dirty="0"/>
              <a:t>Microsoft R Server 9.0 with Microsoft R Open 3.3.2</a:t>
            </a:r>
          </a:p>
          <a:p>
            <a:pPr lvl="3"/>
            <a:r>
              <a:rPr lang="en-US" altLang="zh-CN" sz="2000" dirty="0"/>
              <a:t>Anaconda Python 2.7 and 3.5</a:t>
            </a:r>
          </a:p>
          <a:p>
            <a:pPr lvl="3"/>
            <a:r>
              <a:rPr lang="en-US" altLang="zh-CN" sz="2000" dirty="0" err="1"/>
              <a:t>JupyterHub</a:t>
            </a:r>
            <a:r>
              <a:rPr lang="en-US" altLang="zh-CN" sz="2000" dirty="0"/>
              <a:t> with sample notebooks</a:t>
            </a:r>
          </a:p>
          <a:p>
            <a:pPr lvl="3"/>
            <a:r>
              <a:rPr lang="en-US" altLang="zh-CN" sz="2000" dirty="0">
                <a:hlinkClick r:id="rId3"/>
              </a:rPr>
              <a:t>Apache Drill</a:t>
            </a:r>
            <a:r>
              <a:rPr lang="en-US" altLang="zh-CN" sz="2000" dirty="0"/>
              <a:t> for querying non-relational data using SQL</a:t>
            </a:r>
          </a:p>
          <a:p>
            <a:pPr lvl="3"/>
            <a:r>
              <a:rPr lang="en-US" altLang="zh-CN" sz="2000" dirty="0"/>
              <a:t>Spark local 2.0.2 with </a:t>
            </a:r>
            <a:r>
              <a:rPr lang="en-US" altLang="zh-CN" sz="2000" dirty="0" err="1"/>
              <a:t>PySpark</a:t>
            </a:r>
            <a:r>
              <a:rPr lang="en-US" altLang="zh-CN" sz="2000" dirty="0"/>
              <a:t> and </a:t>
            </a:r>
            <a:r>
              <a:rPr lang="en-US" altLang="zh-CN" sz="2000" dirty="0" err="1"/>
              <a:t>SparkR</a:t>
            </a:r>
            <a:r>
              <a:rPr lang="en-US" altLang="zh-CN" sz="2000" dirty="0"/>
              <a:t> </a:t>
            </a:r>
            <a:r>
              <a:rPr lang="en-US" altLang="zh-CN" sz="2000" dirty="0" err="1"/>
              <a:t>Jupyter</a:t>
            </a:r>
            <a:r>
              <a:rPr lang="en-US" altLang="zh-CN" sz="2000" dirty="0"/>
              <a:t> kernels</a:t>
            </a:r>
          </a:p>
          <a:p>
            <a:pPr lvl="3"/>
            <a:r>
              <a:rPr lang="en-US" altLang="zh-CN" sz="2000" dirty="0"/>
              <a:t>Single node local Hadoop (HDFS, Yarn)</a:t>
            </a:r>
          </a:p>
          <a:p>
            <a:pPr lvl="3"/>
            <a:r>
              <a:rPr lang="en-US" altLang="zh-CN" sz="2000" dirty="0"/>
              <a:t>Azure command-line interface</a:t>
            </a:r>
          </a:p>
          <a:p>
            <a:pPr lvl="3"/>
            <a:r>
              <a:rPr lang="en-US" altLang="zh-CN" sz="2000" dirty="0"/>
              <a:t>Visual Studio Code, IntelliJ IDEA, </a:t>
            </a:r>
            <a:r>
              <a:rPr lang="en-US" altLang="zh-CN" sz="2000" dirty="0" err="1"/>
              <a:t>PyCharm</a:t>
            </a:r>
            <a:r>
              <a:rPr lang="en-US" altLang="zh-CN" sz="2000" dirty="0"/>
              <a:t>, Atom</a:t>
            </a:r>
          </a:p>
          <a:p>
            <a:pPr lvl="3"/>
            <a:r>
              <a:rPr lang="en-US" altLang="zh-CN" sz="2000" dirty="0" err="1"/>
              <a:t>JuliaPro</a:t>
            </a:r>
            <a:r>
              <a:rPr lang="en-US" altLang="zh-CN" sz="2000" dirty="0"/>
              <a:t>, a curated distribution of Julia Language and tools</a:t>
            </a:r>
          </a:p>
          <a:p>
            <a:pPr lvl="3"/>
            <a:r>
              <a:rPr lang="en-US" altLang="zh-CN" sz="2000" dirty="0" err="1"/>
              <a:t>Vowpal</a:t>
            </a:r>
            <a:r>
              <a:rPr lang="en-US" altLang="zh-CN" sz="2000" dirty="0"/>
              <a:t> Wabbit for online learning</a:t>
            </a:r>
          </a:p>
          <a:p>
            <a:pPr lvl="3"/>
            <a:r>
              <a:rPr lang="en-US" altLang="zh-CN" sz="2000" dirty="0" err="1"/>
              <a:t>xgboost</a:t>
            </a:r>
            <a:r>
              <a:rPr lang="en-US" altLang="zh-CN" sz="2000" dirty="0"/>
              <a:t> for gradient boosting</a:t>
            </a:r>
          </a:p>
          <a:p>
            <a:pPr marL="0" indent="0">
              <a:buNone/>
            </a:pPr>
            <a:endParaRPr lang="zh-CN" altLang="en-US" dirty="0"/>
          </a:p>
        </p:txBody>
      </p:sp>
    </p:spTree>
    <p:extLst>
      <p:ext uri="{BB962C8B-B14F-4D97-AF65-F5344CB8AC3E}">
        <p14:creationId xmlns:p14="http://schemas.microsoft.com/office/powerpoint/2010/main" val="4192050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ltLang="zh-CN" dirty="0"/>
              <a:t>Azure Data Science VM for CV</a:t>
            </a:r>
            <a:endParaRPr lang="zh-CN" altLang="en-US" dirty="0"/>
          </a:p>
        </p:txBody>
      </p:sp>
      <p:sp>
        <p:nvSpPr>
          <p:cNvPr id="9" name="内容占位符 2"/>
          <p:cNvSpPr>
            <a:spLocks noGrp="1"/>
          </p:cNvSpPr>
          <p:nvPr>
            <p:ph type="body" idx="1"/>
          </p:nvPr>
        </p:nvSpPr>
        <p:spPr>
          <a:xfrm>
            <a:off x="611718" y="1021215"/>
            <a:ext cx="11580282" cy="5147356"/>
          </a:xfrm>
        </p:spPr>
        <p:txBody>
          <a:bodyPr/>
          <a:lstStyle/>
          <a:p>
            <a:r>
              <a:rPr lang="en-US" altLang="zh-CN" dirty="0"/>
              <a:t>Deep Learning Framework</a:t>
            </a:r>
          </a:p>
          <a:p>
            <a:pPr lvl="1"/>
            <a:r>
              <a:rPr lang="en-US" altLang="zh-CN" dirty="0"/>
              <a:t>Microsoft Cognitive </a:t>
            </a:r>
            <a:r>
              <a:rPr lang="en-US" altLang="zh-CN" dirty="0" err="1"/>
              <a:t>ToolKit</a:t>
            </a:r>
            <a:r>
              <a:rPr lang="en-US" altLang="zh-CN" dirty="0"/>
              <a:t> / </a:t>
            </a:r>
            <a:r>
              <a:rPr lang="en-US" altLang="zh-CN" dirty="0" err="1"/>
              <a:t>TensorFlow</a:t>
            </a:r>
            <a:r>
              <a:rPr lang="en-US" altLang="zh-CN" dirty="0"/>
              <a:t> / Caffe / </a:t>
            </a:r>
            <a:r>
              <a:rPr lang="en-US" altLang="zh-CN" dirty="0" err="1"/>
              <a:t>MxNet</a:t>
            </a:r>
            <a:r>
              <a:rPr lang="en-US" altLang="zh-CN" dirty="0"/>
              <a:t> / </a:t>
            </a:r>
            <a:r>
              <a:rPr lang="en-US" altLang="zh-CN" dirty="0" err="1"/>
              <a:t>Keras</a:t>
            </a:r>
            <a:r>
              <a:rPr lang="en-US" altLang="zh-CN" dirty="0"/>
              <a:t> / Torch / </a:t>
            </a:r>
            <a:r>
              <a:rPr lang="en-US" altLang="zh-CN" dirty="0" err="1"/>
              <a:t>Theano</a:t>
            </a:r>
            <a:endParaRPr lang="en-US" altLang="zh-CN" dirty="0"/>
          </a:p>
          <a:p>
            <a:pPr>
              <a:lnSpc>
                <a:spcPct val="150000"/>
              </a:lnSpc>
            </a:pPr>
            <a:r>
              <a:rPr lang="en-US" altLang="zh-CN" dirty="0"/>
              <a:t>OpenCV 3.0</a:t>
            </a:r>
          </a:p>
          <a:p>
            <a:pPr>
              <a:lnSpc>
                <a:spcPct val="150000"/>
              </a:lnSpc>
            </a:pPr>
            <a:r>
              <a:rPr lang="en-US" altLang="zh-CN" dirty="0"/>
              <a:t>Anaconda Python 3.5</a:t>
            </a:r>
          </a:p>
          <a:p>
            <a:pPr>
              <a:lnSpc>
                <a:spcPct val="150000"/>
              </a:lnSpc>
            </a:pPr>
            <a:r>
              <a:rPr lang="en-US" altLang="zh-CN" dirty="0" err="1"/>
              <a:t>Jupyter</a:t>
            </a:r>
            <a:r>
              <a:rPr lang="en-US" altLang="zh-CN" dirty="0"/>
              <a:t> Notebook</a:t>
            </a:r>
          </a:p>
          <a:p>
            <a:pPr>
              <a:lnSpc>
                <a:spcPct val="150000"/>
              </a:lnSpc>
            </a:pPr>
            <a:r>
              <a:rPr lang="en-US" altLang="zh-CN" dirty="0"/>
              <a:t>CUDA 8.0,	CUDNN 5.1,	Nvidia Driver</a:t>
            </a:r>
          </a:p>
          <a:p>
            <a:pPr>
              <a:lnSpc>
                <a:spcPct val="150000"/>
              </a:lnSpc>
            </a:pPr>
            <a:r>
              <a:rPr lang="en-US" altLang="zh-CN" dirty="0"/>
              <a:t>Support GPU/CPU</a:t>
            </a:r>
            <a:endParaRPr lang="zh-CN" altLang="en-US" dirty="0"/>
          </a:p>
        </p:txBody>
      </p:sp>
    </p:spTree>
    <p:extLst>
      <p:ext uri="{BB962C8B-B14F-4D97-AF65-F5344CB8AC3E}">
        <p14:creationId xmlns:p14="http://schemas.microsoft.com/office/powerpoint/2010/main" val="377287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b="1" dirty="0"/>
              <a:t>Azure GPU VM</a:t>
            </a:r>
            <a:endParaRPr lang="zh-CN" altLang="en-US" b="1" dirty="0"/>
          </a:p>
        </p:txBody>
      </p:sp>
      <p:sp>
        <p:nvSpPr>
          <p:cNvPr id="6" name="内容占位符 2"/>
          <p:cNvSpPr txBox="1">
            <a:spLocks/>
          </p:cNvSpPr>
          <p:nvPr/>
        </p:nvSpPr>
        <p:spPr bwMode="auto">
          <a:xfrm>
            <a:off x="463551" y="1261064"/>
            <a:ext cx="10515600" cy="4351338"/>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a:lstStyle>
          <a:p>
            <a:pPr marL="174625" marR="0" lvl="0" indent="-174625" algn="l" defTabSz="914400" rtl="0" eaLnBrk="1" fontAlgn="base" latinLnBrk="0" hangingPunct="1">
              <a:lnSpc>
                <a:spcPct val="100000"/>
              </a:lnSpc>
              <a:spcBef>
                <a:spcPts val="600"/>
              </a:spcBef>
              <a:spcAft>
                <a:spcPct val="0"/>
              </a:spcAft>
              <a:buClr>
                <a:srgbClr val="000000"/>
              </a:buClr>
              <a:buSzPct val="90000"/>
              <a:buFont typeface="Arial" pitchFamily="34" charset="0"/>
              <a:buChar char="•"/>
              <a:tabLst/>
              <a:defRPr/>
            </a:pPr>
            <a:r>
              <a:rPr kumimoji="0" lang="en-US" altLang="zh-CN" sz="2400" b="0" i="0" u="none" strike="noStrike" kern="0" cap="none" spc="0" normalizeH="0" baseline="0" noProof="0" dirty="0">
                <a:ln>
                  <a:noFill/>
                </a:ln>
                <a:solidFill>
                  <a:srgbClr val="000000"/>
                </a:solidFill>
                <a:effectLst/>
                <a:uLnTx/>
                <a:uFillTx/>
                <a:latin typeface="Segoe UI Light" panose="020B0502040204020203" pitchFamily="34" charset="0"/>
                <a:cs typeface="Segoe UI Light" panose="020B0502040204020203" pitchFamily="34" charset="0"/>
              </a:rPr>
              <a:t>N-series VM</a:t>
            </a:r>
          </a:p>
          <a:p>
            <a:pPr marL="458788" marR="0" lvl="1" indent="-169863" algn="l" defTabSz="914400" rtl="0" eaLnBrk="1" fontAlgn="base" latinLnBrk="0" hangingPunct="1">
              <a:lnSpc>
                <a:spcPct val="100000"/>
              </a:lnSpc>
              <a:spcBef>
                <a:spcPts val="600"/>
              </a:spcBef>
              <a:spcAft>
                <a:spcPct val="0"/>
              </a:spcAft>
              <a:buClr>
                <a:srgbClr val="000000"/>
              </a:buClr>
              <a:buSzPct val="80000"/>
              <a:buFont typeface="Arial" pitchFamily="34" charset="0"/>
              <a:buChar char="•"/>
              <a:tabLst/>
              <a:defRPr/>
            </a:pPr>
            <a:r>
              <a:rPr kumimoji="0" lang="en-US" altLang="zh-CN" sz="2000" b="0" i="0" u="none" strike="noStrike" kern="0" cap="none" spc="0" normalizeH="0" baseline="0" noProof="0" dirty="0">
                <a:ln>
                  <a:noFill/>
                </a:ln>
                <a:solidFill>
                  <a:srgbClr val="000000"/>
                </a:solidFill>
                <a:effectLst/>
                <a:uLnTx/>
                <a:uFillTx/>
                <a:latin typeface="Segoe UI Light" panose="020B0502040204020203" pitchFamily="34" charset="0"/>
                <a:cs typeface="Segoe UI Light" panose="020B0502040204020203" pitchFamily="34" charset="0"/>
              </a:rPr>
              <a:t>NC VM: </a:t>
            </a:r>
            <a:r>
              <a:rPr kumimoji="0" lang="en-US" altLang="zh-CN" sz="2000" b="0" i="0" u="none" strike="noStrike" kern="0" cap="none" spc="0" normalizeH="0" baseline="0" noProof="0" dirty="0" err="1">
                <a:ln>
                  <a:noFill/>
                </a:ln>
                <a:solidFill>
                  <a:srgbClr val="000000"/>
                </a:solidFill>
                <a:effectLst/>
                <a:uLnTx/>
                <a:uFillTx/>
                <a:latin typeface="Segoe UI Light" panose="020B0502040204020203" pitchFamily="34" charset="0"/>
                <a:cs typeface="Segoe UI Light" panose="020B0502040204020203" pitchFamily="34" charset="0"/>
              </a:rPr>
              <a:t>Telsa</a:t>
            </a:r>
            <a:r>
              <a:rPr kumimoji="0" lang="en-US" altLang="zh-CN" sz="2000" b="0" i="0" u="none" strike="noStrike" kern="0" cap="none" spc="0" normalizeH="0" baseline="0" noProof="0" dirty="0">
                <a:ln>
                  <a:noFill/>
                </a:ln>
                <a:solidFill>
                  <a:srgbClr val="000000"/>
                </a:solidFill>
                <a:effectLst/>
                <a:uLnTx/>
                <a:uFillTx/>
                <a:latin typeface="Segoe UI Light" panose="020B0502040204020203" pitchFamily="34" charset="0"/>
                <a:cs typeface="Segoe UI Light" panose="020B0502040204020203" pitchFamily="34" charset="0"/>
              </a:rPr>
              <a:t> K80</a:t>
            </a:r>
          </a:p>
        </p:txBody>
      </p:sp>
      <p:graphicFrame>
        <p:nvGraphicFramePr>
          <p:cNvPr id="14" name="表格 13">
            <a:extLst>
              <a:ext uri="{FF2B5EF4-FFF2-40B4-BE49-F238E27FC236}">
                <a16:creationId xmlns:a16="http://schemas.microsoft.com/office/drawing/2014/main" id="{BB632B0D-C49B-4BA4-A5C6-A9AA8BD1CE92}"/>
              </a:ext>
            </a:extLst>
          </p:cNvPr>
          <p:cNvGraphicFramePr>
            <a:graphicFrameLocks noGrp="1"/>
          </p:cNvGraphicFramePr>
          <p:nvPr>
            <p:extLst>
              <p:ext uri="{D42A27DB-BD31-4B8C-83A1-F6EECF244321}">
                <p14:modId xmlns:p14="http://schemas.microsoft.com/office/powerpoint/2010/main" val="441716006"/>
              </p:ext>
            </p:extLst>
          </p:nvPr>
        </p:nvGraphicFramePr>
        <p:xfrm>
          <a:off x="613834" y="2863373"/>
          <a:ext cx="10504440" cy="2514600"/>
        </p:xfrm>
        <a:graphic>
          <a:graphicData uri="http://schemas.openxmlformats.org/drawingml/2006/table">
            <a:tbl>
              <a:tblPr/>
              <a:tblGrid>
                <a:gridCol w="1235748">
                  <a:extLst>
                    <a:ext uri="{9D8B030D-6E8A-4147-A177-3AD203B41FA5}">
                      <a16:colId xmlns:a16="http://schemas.microsoft.com/office/drawing/2014/main" val="1595694990"/>
                    </a:ext>
                  </a:extLst>
                </a:gridCol>
                <a:gridCol w="955963">
                  <a:extLst>
                    <a:ext uri="{9D8B030D-6E8A-4147-A177-3AD203B41FA5}">
                      <a16:colId xmlns:a16="http://schemas.microsoft.com/office/drawing/2014/main" val="3406728842"/>
                    </a:ext>
                  </a:extLst>
                </a:gridCol>
                <a:gridCol w="1808019">
                  <a:extLst>
                    <a:ext uri="{9D8B030D-6E8A-4147-A177-3AD203B41FA5}">
                      <a16:colId xmlns:a16="http://schemas.microsoft.com/office/drawing/2014/main" val="4033820716"/>
                    </a:ext>
                  </a:extLst>
                </a:gridCol>
                <a:gridCol w="2878281">
                  <a:extLst>
                    <a:ext uri="{9D8B030D-6E8A-4147-A177-3AD203B41FA5}">
                      <a16:colId xmlns:a16="http://schemas.microsoft.com/office/drawing/2014/main" val="2777369875"/>
                    </a:ext>
                  </a:extLst>
                </a:gridCol>
                <a:gridCol w="904010">
                  <a:extLst>
                    <a:ext uri="{9D8B030D-6E8A-4147-A177-3AD203B41FA5}">
                      <a16:colId xmlns:a16="http://schemas.microsoft.com/office/drawing/2014/main" val="2198059423"/>
                    </a:ext>
                  </a:extLst>
                </a:gridCol>
                <a:gridCol w="2722419">
                  <a:extLst>
                    <a:ext uri="{9D8B030D-6E8A-4147-A177-3AD203B41FA5}">
                      <a16:colId xmlns:a16="http://schemas.microsoft.com/office/drawing/2014/main" val="1693156699"/>
                    </a:ext>
                  </a:extLst>
                </a:gridCol>
              </a:tblGrid>
              <a:tr h="0">
                <a:tc>
                  <a:txBody>
                    <a:bodyPr/>
                    <a:lstStyle/>
                    <a:p>
                      <a:pPr algn="l" fontAlgn="b"/>
                      <a:r>
                        <a:rPr lang="en-US" b="1">
                          <a:effectLst/>
                          <a:latin typeface="segoe-ui_semibold"/>
                        </a:rPr>
                        <a:t>Size</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b="1" dirty="0">
                          <a:effectLst/>
                          <a:latin typeface="segoe-ui_semibold"/>
                        </a:rPr>
                        <a:t>vCPU</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b="1">
                          <a:effectLst/>
                          <a:latin typeface="segoe-ui_semibold"/>
                        </a:rPr>
                        <a:t>Memory: GiB</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b="1" dirty="0">
                          <a:effectLst/>
                          <a:latin typeface="segoe-ui_semibold"/>
                        </a:rPr>
                        <a:t>Temp storage (SSD) </a:t>
                      </a:r>
                      <a:r>
                        <a:rPr lang="en-US" b="1" dirty="0" err="1">
                          <a:effectLst/>
                          <a:latin typeface="segoe-ui_semibold"/>
                        </a:rPr>
                        <a:t>GiB</a:t>
                      </a:r>
                      <a:endParaRPr lang="en-US" b="1" dirty="0">
                        <a:effectLst/>
                        <a:latin typeface="segoe-ui_semibold"/>
                      </a:endParaRP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b="1">
                          <a:effectLst/>
                          <a:latin typeface="segoe-ui_semibold"/>
                        </a:rPr>
                        <a:t>GPU</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b="1" dirty="0">
                          <a:effectLst/>
                          <a:latin typeface="segoe-ui_semibold"/>
                        </a:rPr>
                        <a:t>Maximum data disks</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2190267565"/>
                  </a:ext>
                </a:extLst>
              </a:tr>
              <a:tr h="0">
                <a:tc>
                  <a:txBody>
                    <a:bodyPr/>
                    <a:lstStyle/>
                    <a:p>
                      <a:pPr fontAlgn="t"/>
                      <a:r>
                        <a:rPr lang="en-US" dirty="0">
                          <a:effectLst/>
                        </a:rPr>
                        <a:t>NC6</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6</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56</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380</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dirty="0">
                          <a:effectLst/>
                        </a:rPr>
                        <a:t>1</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dirty="0">
                          <a:effectLst/>
                        </a:rPr>
                        <a:t>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3134247074"/>
                  </a:ext>
                </a:extLst>
              </a:tr>
              <a:tr h="0">
                <a:tc>
                  <a:txBody>
                    <a:bodyPr/>
                    <a:lstStyle/>
                    <a:p>
                      <a:pPr fontAlgn="t"/>
                      <a:r>
                        <a:rPr lang="en-US" dirty="0">
                          <a:effectLst/>
                        </a:rPr>
                        <a:t>NC12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12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112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680</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48</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742870976"/>
                  </a:ext>
                </a:extLst>
              </a:tr>
              <a:tr h="0">
                <a:tc>
                  <a:txBody>
                    <a:bodyPr/>
                    <a:lstStyle/>
                    <a:p>
                      <a:pPr fontAlgn="t"/>
                      <a:r>
                        <a:rPr lang="en-US" dirty="0">
                          <a:effectLst/>
                        </a:rPr>
                        <a:t>NC24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224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1440</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64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4192667862"/>
                  </a:ext>
                </a:extLst>
              </a:tr>
              <a:tr h="0">
                <a:tc>
                  <a:txBody>
                    <a:bodyPr/>
                    <a:lstStyle/>
                    <a:p>
                      <a:pPr fontAlgn="t"/>
                      <a:r>
                        <a:rPr lang="en-US" dirty="0">
                          <a:effectLst/>
                        </a:rPr>
                        <a:t>NC24r*</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224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1440</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dirty="0">
                          <a:effectLst/>
                        </a:rPr>
                        <a:t>64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2227504792"/>
                  </a:ext>
                </a:extLst>
              </a:tr>
            </a:tbl>
          </a:graphicData>
        </a:graphic>
      </p:graphicFrame>
      <p:sp>
        <p:nvSpPr>
          <p:cNvPr id="15" name="矩形 14">
            <a:extLst>
              <a:ext uri="{FF2B5EF4-FFF2-40B4-BE49-F238E27FC236}">
                <a16:creationId xmlns:a16="http://schemas.microsoft.com/office/drawing/2014/main" id="{C8BDE6E3-3EBF-453B-AE92-0726E9B4A644}"/>
              </a:ext>
            </a:extLst>
          </p:cNvPr>
          <p:cNvSpPr/>
          <p:nvPr/>
        </p:nvSpPr>
        <p:spPr>
          <a:xfrm>
            <a:off x="463551" y="6132804"/>
            <a:ext cx="3300846" cy="646331"/>
          </a:xfrm>
          <a:prstGeom prst="rect">
            <a:avLst/>
          </a:prstGeom>
        </p:spPr>
        <p:txBody>
          <a:bodyPr wrap="square">
            <a:spAutoFit/>
          </a:bodyPr>
          <a:lstStyle/>
          <a:p>
            <a:r>
              <a:rPr lang="en-US" altLang="zh-CN" dirty="0">
                <a:solidFill>
                  <a:srgbClr val="222222"/>
                </a:solidFill>
                <a:latin typeface="segoe-ui_normal"/>
              </a:rPr>
              <a:t>1 GPU = one-half K80 card.</a:t>
            </a:r>
          </a:p>
          <a:p>
            <a:r>
              <a:rPr lang="en-US" altLang="zh-CN" dirty="0">
                <a:solidFill>
                  <a:srgbClr val="222222"/>
                </a:solidFill>
                <a:latin typeface="segoe-ui_normal"/>
              </a:rPr>
              <a:t>*RDMA capable</a:t>
            </a:r>
            <a:endParaRPr lang="en-US" altLang="zh-CN" b="0" i="0" dirty="0">
              <a:solidFill>
                <a:srgbClr val="222222"/>
              </a:solidFill>
              <a:effectLst/>
              <a:latin typeface="segoe-ui_normal"/>
            </a:endParaRPr>
          </a:p>
        </p:txBody>
      </p:sp>
    </p:spTree>
    <p:extLst>
      <p:ext uri="{BB962C8B-B14F-4D97-AF65-F5344CB8AC3E}">
        <p14:creationId xmlns:p14="http://schemas.microsoft.com/office/powerpoint/2010/main" val="1226865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E9FC6F-7B1A-460F-8236-5DDE0EBE742C}"/>
              </a:ext>
            </a:extLst>
          </p:cNvPr>
          <p:cNvSpPr>
            <a:spLocks noGrp="1"/>
          </p:cNvSpPr>
          <p:nvPr>
            <p:ph type="title"/>
          </p:nvPr>
        </p:nvSpPr>
        <p:spPr/>
        <p:txBody>
          <a:bodyPr/>
          <a:lstStyle/>
          <a:p>
            <a:r>
              <a:rPr lang="en-US" altLang="zh-CN" dirty="0"/>
              <a:t>Azure GPU VM</a:t>
            </a:r>
            <a:endParaRPr lang="zh-CN" altLang="en-US" dirty="0"/>
          </a:p>
        </p:txBody>
      </p:sp>
      <p:sp>
        <p:nvSpPr>
          <p:cNvPr id="3" name="文本占位符 2">
            <a:extLst>
              <a:ext uri="{FF2B5EF4-FFF2-40B4-BE49-F238E27FC236}">
                <a16:creationId xmlns:a16="http://schemas.microsoft.com/office/drawing/2014/main" id="{0411F859-BBDC-4CAB-9ED3-C1C98D021217}"/>
              </a:ext>
            </a:extLst>
          </p:cNvPr>
          <p:cNvSpPr>
            <a:spLocks noGrp="1"/>
          </p:cNvSpPr>
          <p:nvPr>
            <p:ph type="body" idx="1"/>
          </p:nvPr>
        </p:nvSpPr>
        <p:spPr>
          <a:xfrm>
            <a:off x="611718" y="1156297"/>
            <a:ext cx="10825541" cy="5147356"/>
          </a:xfrm>
        </p:spPr>
        <p:txBody>
          <a:bodyPr/>
          <a:lstStyle/>
          <a:p>
            <a:pPr lvl="0">
              <a:buClr>
                <a:srgbClr val="000000"/>
              </a:buClr>
              <a:defRPr/>
            </a:pPr>
            <a:r>
              <a:rPr lang="en-US" altLang="zh-CN" sz="2400" dirty="0">
                <a:solidFill>
                  <a:srgbClr val="000000"/>
                </a:solidFill>
              </a:rPr>
              <a:t>N-series VM</a:t>
            </a:r>
          </a:p>
          <a:p>
            <a:pPr lvl="1">
              <a:buClr>
                <a:srgbClr val="000000"/>
              </a:buClr>
              <a:defRPr/>
            </a:pPr>
            <a:r>
              <a:rPr lang="en-US" altLang="zh-CN" sz="2000" dirty="0">
                <a:solidFill>
                  <a:srgbClr val="000000"/>
                </a:solidFill>
              </a:rPr>
              <a:t>NCv2 VM: </a:t>
            </a:r>
            <a:r>
              <a:rPr lang="en-US" altLang="zh-CN" sz="2000" dirty="0" err="1">
                <a:solidFill>
                  <a:srgbClr val="000000"/>
                </a:solidFill>
              </a:rPr>
              <a:t>Telsa</a:t>
            </a:r>
            <a:r>
              <a:rPr lang="en-US" altLang="zh-CN" sz="2000" dirty="0">
                <a:solidFill>
                  <a:srgbClr val="000000"/>
                </a:solidFill>
              </a:rPr>
              <a:t> P100</a:t>
            </a:r>
          </a:p>
          <a:p>
            <a:endParaRPr lang="zh-CN" altLang="en-US" dirty="0"/>
          </a:p>
        </p:txBody>
      </p:sp>
      <p:graphicFrame>
        <p:nvGraphicFramePr>
          <p:cNvPr id="4" name="表格 3">
            <a:extLst>
              <a:ext uri="{FF2B5EF4-FFF2-40B4-BE49-F238E27FC236}">
                <a16:creationId xmlns:a16="http://schemas.microsoft.com/office/drawing/2014/main" id="{87FB22A1-798B-4572-85C2-9D3BAFA02CD6}"/>
              </a:ext>
            </a:extLst>
          </p:cNvPr>
          <p:cNvGraphicFramePr>
            <a:graphicFrameLocks noGrp="1"/>
          </p:cNvGraphicFramePr>
          <p:nvPr>
            <p:extLst>
              <p:ext uri="{D42A27DB-BD31-4B8C-83A1-F6EECF244321}">
                <p14:modId xmlns:p14="http://schemas.microsoft.com/office/powerpoint/2010/main" val="547865412"/>
              </p:ext>
            </p:extLst>
          </p:nvPr>
        </p:nvGraphicFramePr>
        <p:xfrm>
          <a:off x="935707" y="3127699"/>
          <a:ext cx="10321572" cy="2338390"/>
        </p:xfrm>
        <a:graphic>
          <a:graphicData uri="http://schemas.openxmlformats.org/drawingml/2006/table">
            <a:tbl>
              <a:tblPr/>
              <a:tblGrid>
                <a:gridCol w="1720262">
                  <a:extLst>
                    <a:ext uri="{9D8B030D-6E8A-4147-A177-3AD203B41FA5}">
                      <a16:colId xmlns:a16="http://schemas.microsoft.com/office/drawing/2014/main" val="246511151"/>
                    </a:ext>
                  </a:extLst>
                </a:gridCol>
                <a:gridCol w="949781">
                  <a:extLst>
                    <a:ext uri="{9D8B030D-6E8A-4147-A177-3AD203B41FA5}">
                      <a16:colId xmlns:a16="http://schemas.microsoft.com/office/drawing/2014/main" val="4241787327"/>
                    </a:ext>
                  </a:extLst>
                </a:gridCol>
                <a:gridCol w="1611984">
                  <a:extLst>
                    <a:ext uri="{9D8B030D-6E8A-4147-A177-3AD203B41FA5}">
                      <a16:colId xmlns:a16="http://schemas.microsoft.com/office/drawing/2014/main" val="682074177"/>
                    </a:ext>
                  </a:extLst>
                </a:gridCol>
                <a:gridCol w="2705492">
                  <a:extLst>
                    <a:ext uri="{9D8B030D-6E8A-4147-A177-3AD203B41FA5}">
                      <a16:colId xmlns:a16="http://schemas.microsoft.com/office/drawing/2014/main" val="3671137380"/>
                    </a:ext>
                  </a:extLst>
                </a:gridCol>
                <a:gridCol w="772998">
                  <a:extLst>
                    <a:ext uri="{9D8B030D-6E8A-4147-A177-3AD203B41FA5}">
                      <a16:colId xmlns:a16="http://schemas.microsoft.com/office/drawing/2014/main" val="436835863"/>
                    </a:ext>
                  </a:extLst>
                </a:gridCol>
                <a:gridCol w="2561055">
                  <a:extLst>
                    <a:ext uri="{9D8B030D-6E8A-4147-A177-3AD203B41FA5}">
                      <a16:colId xmlns:a16="http://schemas.microsoft.com/office/drawing/2014/main" val="1953443029"/>
                    </a:ext>
                  </a:extLst>
                </a:gridCol>
              </a:tblGrid>
              <a:tr h="393983">
                <a:tc>
                  <a:txBody>
                    <a:bodyPr/>
                    <a:lstStyle/>
                    <a:p>
                      <a:pPr algn="l" fontAlgn="b"/>
                      <a:r>
                        <a:rPr lang="en-US" sz="1600" b="1" dirty="0">
                          <a:effectLst/>
                          <a:latin typeface="segoe-ui_semibold"/>
                        </a:rPr>
                        <a:t>Size</a:t>
                      </a:r>
                    </a:p>
                  </a:txBody>
                  <a:tcPr marL="149225" marR="149225" marT="111919" marB="111919"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dirty="0">
                          <a:effectLst/>
                          <a:latin typeface="segoe-ui_semibold"/>
                        </a:rPr>
                        <a:t>vCPU</a:t>
                      </a:r>
                    </a:p>
                  </a:txBody>
                  <a:tcPr marL="149225" marR="149225" marT="111919" marB="111919"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dirty="0">
                          <a:effectLst/>
                          <a:latin typeface="segoe-ui_semibold"/>
                        </a:rPr>
                        <a:t>Memory: </a:t>
                      </a:r>
                      <a:r>
                        <a:rPr lang="en-US" sz="1600" b="1" dirty="0" err="1">
                          <a:effectLst/>
                          <a:latin typeface="segoe-ui_semibold"/>
                        </a:rPr>
                        <a:t>GiB</a:t>
                      </a:r>
                      <a:endParaRPr lang="en-US" sz="1600" b="1" dirty="0">
                        <a:effectLst/>
                        <a:latin typeface="segoe-ui_semibold"/>
                      </a:endParaRPr>
                    </a:p>
                  </a:txBody>
                  <a:tcPr marL="149225" marR="149225" marT="111919" marB="111919"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dirty="0">
                          <a:effectLst/>
                          <a:latin typeface="segoe-ui_semibold"/>
                        </a:rPr>
                        <a:t>Temp storage (SSD): </a:t>
                      </a:r>
                      <a:r>
                        <a:rPr lang="en-US" sz="1600" b="1" dirty="0" err="1">
                          <a:effectLst/>
                          <a:latin typeface="segoe-ui_semibold"/>
                        </a:rPr>
                        <a:t>GiB</a:t>
                      </a:r>
                      <a:endParaRPr lang="en-US" sz="1600" b="1" dirty="0">
                        <a:effectLst/>
                        <a:latin typeface="segoe-ui_semibold"/>
                      </a:endParaRPr>
                    </a:p>
                  </a:txBody>
                  <a:tcPr marL="149225" marR="149225" marT="111919" marB="111919"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dirty="0">
                          <a:effectLst/>
                          <a:latin typeface="segoe-ui_semibold"/>
                        </a:rPr>
                        <a:t>GPU</a:t>
                      </a:r>
                    </a:p>
                  </a:txBody>
                  <a:tcPr marL="149225" marR="149225" marT="111919" marB="111919"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dirty="0">
                          <a:effectLst/>
                          <a:latin typeface="segoe-ui_semibold"/>
                        </a:rPr>
                        <a:t>Maximum data disks</a:t>
                      </a:r>
                    </a:p>
                  </a:txBody>
                  <a:tcPr marL="149225" marR="149225" marT="111919" marB="111919"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434390754"/>
                  </a:ext>
                </a:extLst>
              </a:tr>
              <a:tr h="419660">
                <a:tc>
                  <a:txBody>
                    <a:bodyPr/>
                    <a:lstStyle/>
                    <a:p>
                      <a:pPr fontAlgn="t"/>
                      <a:r>
                        <a:rPr lang="en-US" sz="1600" dirty="0">
                          <a:effectLst/>
                        </a:rPr>
                        <a:t>NC6_v2</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6</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112</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336</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1</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12</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738196666"/>
                  </a:ext>
                </a:extLst>
              </a:tr>
              <a:tr h="419660">
                <a:tc>
                  <a:txBody>
                    <a:bodyPr/>
                    <a:lstStyle/>
                    <a:p>
                      <a:pPr fontAlgn="t"/>
                      <a:r>
                        <a:rPr lang="en-US" sz="1600" dirty="0">
                          <a:effectLst/>
                        </a:rPr>
                        <a:t>NC12_v2</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12</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224</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672</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2</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24</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117738587"/>
                  </a:ext>
                </a:extLst>
              </a:tr>
              <a:tr h="419660">
                <a:tc>
                  <a:txBody>
                    <a:bodyPr/>
                    <a:lstStyle/>
                    <a:p>
                      <a:pPr fontAlgn="t"/>
                      <a:r>
                        <a:rPr lang="en-US" sz="1600" dirty="0">
                          <a:effectLst/>
                        </a:rPr>
                        <a:t>NC24_v2</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24</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448</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1344</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4</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32</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360683811"/>
                  </a:ext>
                </a:extLst>
              </a:tr>
              <a:tr h="419660">
                <a:tc>
                  <a:txBody>
                    <a:bodyPr/>
                    <a:lstStyle/>
                    <a:p>
                      <a:pPr fontAlgn="t"/>
                      <a:r>
                        <a:rPr lang="en-US" sz="1600" dirty="0">
                          <a:effectLst/>
                        </a:rPr>
                        <a:t>NC24r_v2</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24</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1448</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1344</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4</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32</a:t>
                      </a:r>
                    </a:p>
                  </a:txBody>
                  <a:tcPr marL="149225" marR="149225" marT="111919" marB="1119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106893751"/>
                  </a:ext>
                </a:extLst>
              </a:tr>
            </a:tbl>
          </a:graphicData>
        </a:graphic>
      </p:graphicFrame>
      <p:sp>
        <p:nvSpPr>
          <p:cNvPr id="5" name="矩形 4">
            <a:extLst>
              <a:ext uri="{FF2B5EF4-FFF2-40B4-BE49-F238E27FC236}">
                <a16:creationId xmlns:a16="http://schemas.microsoft.com/office/drawing/2014/main" id="{82C3F6D2-6DDB-4720-B342-274B857EC805}"/>
              </a:ext>
            </a:extLst>
          </p:cNvPr>
          <p:cNvSpPr/>
          <p:nvPr/>
        </p:nvSpPr>
        <p:spPr>
          <a:xfrm>
            <a:off x="815221" y="5479239"/>
            <a:ext cx="10622038" cy="369332"/>
          </a:xfrm>
          <a:prstGeom prst="rect">
            <a:avLst/>
          </a:prstGeom>
        </p:spPr>
        <p:txBody>
          <a:bodyPr wrap="square">
            <a:spAutoFit/>
          </a:bodyPr>
          <a:lstStyle/>
          <a:p>
            <a:r>
              <a:rPr lang="en-US" altLang="zh-CN" dirty="0">
                <a:solidFill>
                  <a:srgbClr val="222222"/>
                </a:solidFill>
                <a:latin typeface="segoe-ui_normal"/>
              </a:rPr>
              <a:t>For this size family, the vCPU (core) quota in your subscription is initially set to 0 in each region. </a:t>
            </a:r>
            <a:endParaRPr lang="zh-CN" altLang="en-US" dirty="0"/>
          </a:p>
        </p:txBody>
      </p:sp>
      <p:sp>
        <p:nvSpPr>
          <p:cNvPr id="6" name="矩形 5">
            <a:extLst>
              <a:ext uri="{FF2B5EF4-FFF2-40B4-BE49-F238E27FC236}">
                <a16:creationId xmlns:a16="http://schemas.microsoft.com/office/drawing/2014/main" id="{3A355785-246A-405F-87E9-13C512734C62}"/>
              </a:ext>
            </a:extLst>
          </p:cNvPr>
          <p:cNvSpPr/>
          <p:nvPr/>
        </p:nvSpPr>
        <p:spPr>
          <a:xfrm>
            <a:off x="889126" y="2671937"/>
            <a:ext cx="9793909" cy="369332"/>
          </a:xfrm>
          <a:prstGeom prst="rect">
            <a:avLst/>
          </a:prstGeom>
        </p:spPr>
        <p:txBody>
          <a:bodyPr wrap="square">
            <a:spAutoFit/>
          </a:bodyPr>
          <a:lstStyle/>
          <a:p>
            <a:r>
              <a:rPr lang="en-US" altLang="zh-CN" b="1" dirty="0">
                <a:solidFill>
                  <a:srgbClr val="222222"/>
                </a:solidFill>
                <a:latin typeface="segoe-ui_normal"/>
              </a:rPr>
              <a:t>2x the computational performance of the current NC-series:</a:t>
            </a:r>
            <a:endParaRPr lang="zh-CN" altLang="en-US" b="1" dirty="0"/>
          </a:p>
        </p:txBody>
      </p:sp>
      <p:sp>
        <p:nvSpPr>
          <p:cNvPr id="7" name="矩形 6">
            <a:extLst>
              <a:ext uri="{FF2B5EF4-FFF2-40B4-BE49-F238E27FC236}">
                <a16:creationId xmlns:a16="http://schemas.microsoft.com/office/drawing/2014/main" id="{E09B8DE2-74A6-4D19-BD96-7085C3D92F93}"/>
              </a:ext>
            </a:extLst>
          </p:cNvPr>
          <p:cNvSpPr/>
          <p:nvPr/>
        </p:nvSpPr>
        <p:spPr>
          <a:xfrm>
            <a:off x="815221" y="6093774"/>
            <a:ext cx="6096000" cy="646331"/>
          </a:xfrm>
          <a:prstGeom prst="rect">
            <a:avLst/>
          </a:prstGeom>
        </p:spPr>
        <p:txBody>
          <a:bodyPr>
            <a:spAutoFit/>
          </a:bodyPr>
          <a:lstStyle/>
          <a:p>
            <a:r>
              <a:rPr lang="en-US" altLang="zh-CN" dirty="0">
                <a:solidFill>
                  <a:srgbClr val="222222"/>
                </a:solidFill>
                <a:latin typeface="segoe-ui_normal"/>
              </a:rPr>
              <a:t>1 GPU = one P100 card.</a:t>
            </a:r>
          </a:p>
          <a:p>
            <a:r>
              <a:rPr lang="en-US" altLang="zh-CN" dirty="0">
                <a:solidFill>
                  <a:srgbClr val="222222"/>
                </a:solidFill>
                <a:latin typeface="segoe-ui_normal"/>
              </a:rPr>
              <a:t>*RDMA capable</a:t>
            </a:r>
            <a:endParaRPr lang="en-US" altLang="zh-CN" b="0" i="0" dirty="0">
              <a:solidFill>
                <a:srgbClr val="222222"/>
              </a:solidFill>
              <a:effectLst/>
              <a:latin typeface="segoe-ui_normal"/>
            </a:endParaRPr>
          </a:p>
        </p:txBody>
      </p:sp>
    </p:spTree>
    <p:extLst>
      <p:ext uri="{BB962C8B-B14F-4D97-AF65-F5344CB8AC3E}">
        <p14:creationId xmlns:p14="http://schemas.microsoft.com/office/powerpoint/2010/main" val="232714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5BD18985-2A37-4ABC-AD9F-2B74BE4844ED}"/>
              </a:ext>
            </a:extLst>
          </p:cNvPr>
          <p:cNvSpPr>
            <a:spLocks noGrp="1"/>
          </p:cNvSpPr>
          <p:nvPr>
            <p:ph type="body" idx="1"/>
          </p:nvPr>
        </p:nvSpPr>
        <p:spPr>
          <a:xfrm>
            <a:off x="457410" y="970682"/>
            <a:ext cx="10825541" cy="5147356"/>
          </a:xfrm>
        </p:spPr>
        <p:txBody>
          <a:bodyPr/>
          <a:lstStyle/>
          <a:p>
            <a:pPr lvl="0">
              <a:buClr>
                <a:srgbClr val="000000"/>
              </a:buClr>
              <a:defRPr/>
            </a:pPr>
            <a:r>
              <a:rPr lang="en-US" altLang="zh-CN" sz="2400" dirty="0">
                <a:solidFill>
                  <a:srgbClr val="000000"/>
                </a:solidFill>
              </a:rPr>
              <a:t>N-series VM</a:t>
            </a:r>
          </a:p>
          <a:p>
            <a:pPr lvl="1">
              <a:buClr>
                <a:srgbClr val="000000"/>
              </a:buClr>
              <a:defRPr/>
            </a:pPr>
            <a:r>
              <a:rPr lang="en-US" altLang="zh-CN" sz="2000" dirty="0">
                <a:solidFill>
                  <a:srgbClr val="000000"/>
                </a:solidFill>
              </a:rPr>
              <a:t>ND VM: </a:t>
            </a:r>
            <a:r>
              <a:rPr lang="en-US" altLang="zh-CN" sz="2000" dirty="0" err="1">
                <a:solidFill>
                  <a:srgbClr val="000000"/>
                </a:solidFill>
              </a:rPr>
              <a:t>Telsa</a:t>
            </a:r>
            <a:r>
              <a:rPr lang="en-US" altLang="zh-CN" sz="2000" dirty="0">
                <a:solidFill>
                  <a:srgbClr val="000000"/>
                </a:solidFill>
              </a:rPr>
              <a:t> P40</a:t>
            </a:r>
          </a:p>
        </p:txBody>
      </p:sp>
      <p:sp>
        <p:nvSpPr>
          <p:cNvPr id="4" name="Title 1">
            <a:extLst>
              <a:ext uri="{FF2B5EF4-FFF2-40B4-BE49-F238E27FC236}">
                <a16:creationId xmlns:a16="http://schemas.microsoft.com/office/drawing/2014/main" id="{71878FAF-4BCA-4138-B442-C038C4BC21A9}"/>
              </a:ext>
            </a:extLst>
          </p:cNvPr>
          <p:cNvSpPr>
            <a:spLocks noGrp="1"/>
          </p:cNvSpPr>
          <p:nvPr>
            <p:ph type="title"/>
          </p:nvPr>
        </p:nvSpPr>
        <p:spPr/>
        <p:txBody>
          <a:bodyPr/>
          <a:lstStyle/>
          <a:p>
            <a:r>
              <a:rPr lang="en-US" altLang="zh-CN" b="1" dirty="0"/>
              <a:t>Azure GPU VM</a:t>
            </a:r>
            <a:endParaRPr lang="zh-CN" altLang="en-US" b="1" dirty="0"/>
          </a:p>
        </p:txBody>
      </p:sp>
      <p:graphicFrame>
        <p:nvGraphicFramePr>
          <p:cNvPr id="7" name="表格 6">
            <a:extLst>
              <a:ext uri="{FF2B5EF4-FFF2-40B4-BE49-F238E27FC236}">
                <a16:creationId xmlns:a16="http://schemas.microsoft.com/office/drawing/2014/main" id="{54376816-585D-4FD8-9E8B-C27B0AA55328}"/>
              </a:ext>
            </a:extLst>
          </p:cNvPr>
          <p:cNvGraphicFramePr>
            <a:graphicFrameLocks noGrp="1"/>
          </p:cNvGraphicFramePr>
          <p:nvPr>
            <p:extLst>
              <p:ext uri="{D42A27DB-BD31-4B8C-83A1-F6EECF244321}">
                <p14:modId xmlns:p14="http://schemas.microsoft.com/office/powerpoint/2010/main" val="1156246411"/>
              </p:ext>
            </p:extLst>
          </p:nvPr>
        </p:nvGraphicFramePr>
        <p:xfrm>
          <a:off x="613834" y="3359526"/>
          <a:ext cx="10796840" cy="2362200"/>
        </p:xfrm>
        <a:graphic>
          <a:graphicData uri="http://schemas.openxmlformats.org/drawingml/2006/table">
            <a:tbl>
              <a:tblPr/>
              <a:tblGrid>
                <a:gridCol w="2213264">
                  <a:extLst>
                    <a:ext uri="{9D8B030D-6E8A-4147-A177-3AD203B41FA5}">
                      <a16:colId xmlns:a16="http://schemas.microsoft.com/office/drawing/2014/main" val="164370495"/>
                    </a:ext>
                  </a:extLst>
                </a:gridCol>
                <a:gridCol w="831272">
                  <a:extLst>
                    <a:ext uri="{9D8B030D-6E8A-4147-A177-3AD203B41FA5}">
                      <a16:colId xmlns:a16="http://schemas.microsoft.com/office/drawing/2014/main" val="1740178381"/>
                    </a:ext>
                  </a:extLst>
                </a:gridCol>
                <a:gridCol w="1569028">
                  <a:extLst>
                    <a:ext uri="{9D8B030D-6E8A-4147-A177-3AD203B41FA5}">
                      <a16:colId xmlns:a16="http://schemas.microsoft.com/office/drawing/2014/main" val="31067199"/>
                    </a:ext>
                  </a:extLst>
                </a:gridCol>
                <a:gridCol w="2816621">
                  <a:extLst>
                    <a:ext uri="{9D8B030D-6E8A-4147-A177-3AD203B41FA5}">
                      <a16:colId xmlns:a16="http://schemas.microsoft.com/office/drawing/2014/main" val="2453908036"/>
                    </a:ext>
                  </a:extLst>
                </a:gridCol>
                <a:gridCol w="862446">
                  <a:extLst>
                    <a:ext uri="{9D8B030D-6E8A-4147-A177-3AD203B41FA5}">
                      <a16:colId xmlns:a16="http://schemas.microsoft.com/office/drawing/2014/main" val="150807296"/>
                    </a:ext>
                  </a:extLst>
                </a:gridCol>
                <a:gridCol w="2504209">
                  <a:extLst>
                    <a:ext uri="{9D8B030D-6E8A-4147-A177-3AD203B41FA5}">
                      <a16:colId xmlns:a16="http://schemas.microsoft.com/office/drawing/2014/main" val="181358019"/>
                    </a:ext>
                  </a:extLst>
                </a:gridCol>
              </a:tblGrid>
              <a:tr h="333412">
                <a:tc>
                  <a:txBody>
                    <a:bodyPr/>
                    <a:lstStyle/>
                    <a:p>
                      <a:pPr algn="l" fontAlgn="b"/>
                      <a:r>
                        <a:rPr lang="en-US" sz="1600" b="1" dirty="0">
                          <a:effectLst/>
                          <a:latin typeface="segoe-ui_semibold"/>
                        </a:rPr>
                        <a:t>Size</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a:effectLst/>
                          <a:latin typeface="segoe-ui_semibold"/>
                        </a:rPr>
                        <a:t>vCPU</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dirty="0">
                          <a:effectLst/>
                          <a:latin typeface="segoe-ui_semibold"/>
                        </a:rPr>
                        <a:t>Memory: </a:t>
                      </a:r>
                      <a:r>
                        <a:rPr lang="en-US" sz="1600" b="1" dirty="0" err="1">
                          <a:effectLst/>
                          <a:latin typeface="segoe-ui_semibold"/>
                        </a:rPr>
                        <a:t>GiB</a:t>
                      </a:r>
                      <a:endParaRPr lang="en-US" sz="1600" b="1" dirty="0">
                        <a:effectLst/>
                        <a:latin typeface="segoe-ui_semibold"/>
                      </a:endParaRP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dirty="0">
                          <a:effectLst/>
                          <a:latin typeface="segoe-ui_semibold"/>
                        </a:rPr>
                        <a:t>Temp storage (SSD) </a:t>
                      </a:r>
                      <a:r>
                        <a:rPr lang="en-US" sz="1600" b="1" dirty="0" err="1">
                          <a:effectLst/>
                          <a:latin typeface="segoe-ui_semibold"/>
                        </a:rPr>
                        <a:t>GiB</a:t>
                      </a:r>
                      <a:endParaRPr lang="en-US" sz="1600" b="1" dirty="0">
                        <a:effectLst/>
                        <a:latin typeface="segoe-ui_semibold"/>
                      </a:endParaRP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a:effectLst/>
                          <a:latin typeface="segoe-ui_semibold"/>
                        </a:rPr>
                        <a:t>GPU</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dirty="0">
                          <a:effectLst/>
                          <a:latin typeface="segoe-ui_semibold"/>
                        </a:rPr>
                        <a:t>Maximum data disks</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3789069012"/>
                  </a:ext>
                </a:extLst>
              </a:tr>
              <a:tr h="333412">
                <a:tc>
                  <a:txBody>
                    <a:bodyPr/>
                    <a:lstStyle/>
                    <a:p>
                      <a:pPr fontAlgn="t"/>
                      <a:r>
                        <a:rPr lang="en-US" sz="1600" dirty="0">
                          <a:effectLst/>
                        </a:rPr>
                        <a:t>Standard_ND6</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6</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112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336</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1</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12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459156205"/>
                  </a:ext>
                </a:extLst>
              </a:tr>
              <a:tr h="333412">
                <a:tc>
                  <a:txBody>
                    <a:bodyPr/>
                    <a:lstStyle/>
                    <a:p>
                      <a:pPr fontAlgn="t"/>
                      <a:r>
                        <a:rPr lang="en-US" sz="1600">
                          <a:effectLst/>
                        </a:rPr>
                        <a:t>Standard_ND12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12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224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672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339357626"/>
                  </a:ext>
                </a:extLst>
              </a:tr>
              <a:tr h="333412">
                <a:tc>
                  <a:txBody>
                    <a:bodyPr/>
                    <a:lstStyle/>
                    <a:p>
                      <a:pPr fontAlgn="t"/>
                      <a:r>
                        <a:rPr lang="en-US" sz="1600">
                          <a:effectLst/>
                        </a:rPr>
                        <a:t>Standard_ND24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448</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1344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32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787456331"/>
                  </a:ext>
                </a:extLst>
              </a:tr>
              <a:tr h="333412">
                <a:tc>
                  <a:txBody>
                    <a:bodyPr/>
                    <a:lstStyle/>
                    <a:p>
                      <a:pPr fontAlgn="t"/>
                      <a:r>
                        <a:rPr lang="en-US" sz="1600">
                          <a:effectLst/>
                        </a:rPr>
                        <a:t>Standard_ND24r*</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1448</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1344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a:effectLst/>
                        </a:rPr>
                        <a:t>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sz="1600" dirty="0">
                          <a:effectLst/>
                        </a:rPr>
                        <a:t>32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502999841"/>
                  </a:ext>
                </a:extLst>
              </a:tr>
            </a:tbl>
          </a:graphicData>
        </a:graphic>
      </p:graphicFrame>
      <p:sp>
        <p:nvSpPr>
          <p:cNvPr id="8" name="矩形 7">
            <a:extLst>
              <a:ext uri="{FF2B5EF4-FFF2-40B4-BE49-F238E27FC236}">
                <a16:creationId xmlns:a16="http://schemas.microsoft.com/office/drawing/2014/main" id="{7A854B07-FDC1-446F-9D57-6FE777DDA990}"/>
              </a:ext>
            </a:extLst>
          </p:cNvPr>
          <p:cNvSpPr/>
          <p:nvPr/>
        </p:nvSpPr>
        <p:spPr>
          <a:xfrm>
            <a:off x="613834" y="2316883"/>
            <a:ext cx="10556393" cy="646331"/>
          </a:xfrm>
          <a:prstGeom prst="rect">
            <a:avLst/>
          </a:prstGeom>
        </p:spPr>
        <p:txBody>
          <a:bodyPr wrap="square">
            <a:spAutoFit/>
          </a:bodyPr>
          <a:lstStyle/>
          <a:p>
            <a:r>
              <a:rPr lang="en-US" altLang="zh-CN" b="1" dirty="0"/>
              <a:t>Excellent performance for single-precision floating point operations, also offers a much larger GPU memory size (24 GB)</a:t>
            </a:r>
            <a:endParaRPr lang="zh-CN" altLang="en-US" b="1" dirty="0"/>
          </a:p>
        </p:txBody>
      </p:sp>
    </p:spTree>
    <p:extLst>
      <p:ext uri="{BB962C8B-B14F-4D97-AF65-F5344CB8AC3E}">
        <p14:creationId xmlns:p14="http://schemas.microsoft.com/office/powerpoint/2010/main" val="39703184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54BCA9-80C9-4425-BE78-511667FE22C1}"/>
              </a:ext>
            </a:extLst>
          </p:cNvPr>
          <p:cNvSpPr>
            <a:spLocks noGrp="1"/>
          </p:cNvSpPr>
          <p:nvPr>
            <p:ph type="title"/>
          </p:nvPr>
        </p:nvSpPr>
        <p:spPr/>
        <p:txBody>
          <a:bodyPr/>
          <a:lstStyle/>
          <a:p>
            <a:r>
              <a:rPr lang="en-US" altLang="zh-CN" dirty="0"/>
              <a:t>Azure GPU VM</a:t>
            </a:r>
            <a:endParaRPr lang="zh-CN" altLang="en-US" dirty="0"/>
          </a:p>
        </p:txBody>
      </p:sp>
      <p:sp>
        <p:nvSpPr>
          <p:cNvPr id="3" name="文本占位符 2">
            <a:extLst>
              <a:ext uri="{FF2B5EF4-FFF2-40B4-BE49-F238E27FC236}">
                <a16:creationId xmlns:a16="http://schemas.microsoft.com/office/drawing/2014/main" id="{BCFA2AC0-9079-46DF-A717-D19BD275C813}"/>
              </a:ext>
            </a:extLst>
          </p:cNvPr>
          <p:cNvSpPr>
            <a:spLocks noGrp="1"/>
          </p:cNvSpPr>
          <p:nvPr>
            <p:ph type="body" idx="1"/>
          </p:nvPr>
        </p:nvSpPr>
        <p:spPr/>
        <p:txBody>
          <a:bodyPr/>
          <a:lstStyle/>
          <a:p>
            <a:pPr lvl="0">
              <a:buClr>
                <a:srgbClr val="000000"/>
              </a:buClr>
              <a:defRPr/>
            </a:pPr>
            <a:r>
              <a:rPr lang="en-US" altLang="zh-CN" sz="2400" dirty="0">
                <a:solidFill>
                  <a:srgbClr val="000000"/>
                </a:solidFill>
              </a:rPr>
              <a:t>N-series VM</a:t>
            </a:r>
          </a:p>
          <a:p>
            <a:pPr lvl="1">
              <a:buClr>
                <a:srgbClr val="000000"/>
              </a:buClr>
              <a:defRPr/>
            </a:pPr>
            <a:r>
              <a:rPr lang="en-US" altLang="zh-CN" sz="2000" dirty="0">
                <a:solidFill>
                  <a:srgbClr val="000000"/>
                </a:solidFill>
              </a:rPr>
              <a:t>NV VM: </a:t>
            </a:r>
            <a:r>
              <a:rPr lang="en-US" altLang="zh-CN" sz="2000" dirty="0" err="1">
                <a:solidFill>
                  <a:srgbClr val="000000"/>
                </a:solidFill>
              </a:rPr>
              <a:t>Telsa</a:t>
            </a:r>
            <a:r>
              <a:rPr lang="en-US" altLang="zh-CN" sz="2000" dirty="0">
                <a:solidFill>
                  <a:srgbClr val="000000"/>
                </a:solidFill>
              </a:rPr>
              <a:t> M60</a:t>
            </a:r>
          </a:p>
          <a:p>
            <a:endParaRPr lang="zh-CN" altLang="en-US" dirty="0"/>
          </a:p>
        </p:txBody>
      </p:sp>
      <p:sp>
        <p:nvSpPr>
          <p:cNvPr id="4" name="矩形 3">
            <a:extLst>
              <a:ext uri="{FF2B5EF4-FFF2-40B4-BE49-F238E27FC236}">
                <a16:creationId xmlns:a16="http://schemas.microsoft.com/office/drawing/2014/main" id="{0074D433-F810-4B9C-82AF-408F3223D710}"/>
              </a:ext>
            </a:extLst>
          </p:cNvPr>
          <p:cNvSpPr/>
          <p:nvPr/>
        </p:nvSpPr>
        <p:spPr>
          <a:xfrm>
            <a:off x="611717" y="2291926"/>
            <a:ext cx="11223527" cy="646331"/>
          </a:xfrm>
          <a:prstGeom prst="rect">
            <a:avLst/>
          </a:prstGeom>
        </p:spPr>
        <p:txBody>
          <a:bodyPr wrap="square">
            <a:spAutoFit/>
          </a:bodyPr>
          <a:lstStyle/>
          <a:p>
            <a:r>
              <a:rPr lang="en-US" altLang="zh-CN" b="1" dirty="0">
                <a:solidFill>
                  <a:srgbClr val="222222"/>
                </a:solidFill>
                <a:latin typeface="segoe-ui_normal"/>
              </a:rPr>
              <a:t>NVIDIA GRID technology for desktop accelerated applications and virtual desktops where customers are able to visualize their data or simulations. </a:t>
            </a:r>
            <a:endParaRPr lang="zh-CN" altLang="en-US" b="1" dirty="0"/>
          </a:p>
        </p:txBody>
      </p:sp>
      <p:graphicFrame>
        <p:nvGraphicFramePr>
          <p:cNvPr id="5" name="表格 4">
            <a:extLst>
              <a:ext uri="{FF2B5EF4-FFF2-40B4-BE49-F238E27FC236}">
                <a16:creationId xmlns:a16="http://schemas.microsoft.com/office/drawing/2014/main" id="{530E7258-06D1-4882-A19A-1C0573E2BFA1}"/>
              </a:ext>
            </a:extLst>
          </p:cNvPr>
          <p:cNvGraphicFramePr>
            <a:graphicFrameLocks noGrp="1"/>
          </p:cNvGraphicFramePr>
          <p:nvPr>
            <p:extLst>
              <p:ext uri="{D42A27DB-BD31-4B8C-83A1-F6EECF244321}">
                <p14:modId xmlns:p14="http://schemas.microsoft.com/office/powerpoint/2010/main" val="2342822328"/>
              </p:ext>
            </p:extLst>
          </p:nvPr>
        </p:nvGraphicFramePr>
        <p:xfrm>
          <a:off x="611717" y="3218810"/>
          <a:ext cx="10153266" cy="2011680"/>
        </p:xfrm>
        <a:graphic>
          <a:graphicData uri="http://schemas.openxmlformats.org/drawingml/2006/table">
            <a:tbl>
              <a:tblPr/>
              <a:tblGrid>
                <a:gridCol w="998874">
                  <a:extLst>
                    <a:ext uri="{9D8B030D-6E8A-4147-A177-3AD203B41FA5}">
                      <a16:colId xmlns:a16="http://schemas.microsoft.com/office/drawing/2014/main" val="1670816069"/>
                    </a:ext>
                  </a:extLst>
                </a:gridCol>
                <a:gridCol w="1049482">
                  <a:extLst>
                    <a:ext uri="{9D8B030D-6E8A-4147-A177-3AD203B41FA5}">
                      <a16:colId xmlns:a16="http://schemas.microsoft.com/office/drawing/2014/main" val="3569085598"/>
                    </a:ext>
                  </a:extLst>
                </a:gridCol>
                <a:gridCol w="1839191">
                  <a:extLst>
                    <a:ext uri="{9D8B030D-6E8A-4147-A177-3AD203B41FA5}">
                      <a16:colId xmlns:a16="http://schemas.microsoft.com/office/drawing/2014/main" val="4199148991"/>
                    </a:ext>
                  </a:extLst>
                </a:gridCol>
                <a:gridCol w="2919845">
                  <a:extLst>
                    <a:ext uri="{9D8B030D-6E8A-4147-A177-3AD203B41FA5}">
                      <a16:colId xmlns:a16="http://schemas.microsoft.com/office/drawing/2014/main" val="4176499710"/>
                    </a:ext>
                  </a:extLst>
                </a:gridCol>
                <a:gridCol w="779318">
                  <a:extLst>
                    <a:ext uri="{9D8B030D-6E8A-4147-A177-3AD203B41FA5}">
                      <a16:colId xmlns:a16="http://schemas.microsoft.com/office/drawing/2014/main" val="122234521"/>
                    </a:ext>
                  </a:extLst>
                </a:gridCol>
                <a:gridCol w="2566556">
                  <a:extLst>
                    <a:ext uri="{9D8B030D-6E8A-4147-A177-3AD203B41FA5}">
                      <a16:colId xmlns:a16="http://schemas.microsoft.com/office/drawing/2014/main" val="252844107"/>
                    </a:ext>
                  </a:extLst>
                </a:gridCol>
              </a:tblGrid>
              <a:tr h="430793">
                <a:tc>
                  <a:txBody>
                    <a:bodyPr/>
                    <a:lstStyle/>
                    <a:p>
                      <a:pPr algn="l" fontAlgn="b"/>
                      <a:r>
                        <a:rPr lang="en-US" b="1">
                          <a:effectLst/>
                          <a:latin typeface="segoe-ui_semibold"/>
                        </a:rPr>
                        <a:t>Size</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b="1">
                          <a:effectLst/>
                          <a:latin typeface="segoe-ui_semibold"/>
                        </a:rPr>
                        <a:t>vCPU</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b="1">
                          <a:effectLst/>
                          <a:latin typeface="segoe-ui_semibold"/>
                        </a:rPr>
                        <a:t>Memory: GiB</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b="1">
                          <a:effectLst/>
                          <a:latin typeface="segoe-ui_semibold"/>
                        </a:rPr>
                        <a:t>Temp storage (SSD) GiB</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b="1">
                          <a:effectLst/>
                          <a:latin typeface="segoe-ui_semibold"/>
                        </a:rPr>
                        <a:t>GPU</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b="1" dirty="0">
                          <a:effectLst/>
                          <a:latin typeface="segoe-ui_semibold"/>
                        </a:rPr>
                        <a:t>Maximum data disks</a:t>
                      </a:r>
                    </a:p>
                  </a:txBody>
                  <a:tcPr marL="152400" marR="152400" marT="114300" marB="11430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3815314410"/>
                  </a:ext>
                </a:extLst>
              </a:tr>
              <a:tr h="430793">
                <a:tc>
                  <a:txBody>
                    <a:bodyPr/>
                    <a:lstStyle/>
                    <a:p>
                      <a:pPr fontAlgn="t"/>
                      <a:r>
                        <a:rPr lang="en-US" dirty="0">
                          <a:effectLst/>
                        </a:rPr>
                        <a:t>NV6</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6</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dirty="0">
                          <a:effectLst/>
                        </a:rPr>
                        <a:t>56</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380</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1</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21803699"/>
                  </a:ext>
                </a:extLst>
              </a:tr>
              <a:tr h="430793">
                <a:tc>
                  <a:txBody>
                    <a:bodyPr/>
                    <a:lstStyle/>
                    <a:p>
                      <a:pPr fontAlgn="t"/>
                      <a:r>
                        <a:rPr lang="en-US" dirty="0">
                          <a:effectLst/>
                        </a:rPr>
                        <a:t>NV12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12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112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680</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2</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48</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2686740182"/>
                  </a:ext>
                </a:extLst>
              </a:tr>
              <a:tr h="430793">
                <a:tc>
                  <a:txBody>
                    <a:bodyPr/>
                    <a:lstStyle/>
                    <a:p>
                      <a:pPr fontAlgn="t"/>
                      <a:r>
                        <a:rPr lang="en-US" dirty="0">
                          <a:effectLst/>
                        </a:rPr>
                        <a:t>NV24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224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1440</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a:effectLst/>
                        </a:rPr>
                        <a:t>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altLang="zh-CN" dirty="0">
                          <a:effectLst/>
                        </a:rPr>
                        <a:t>64</a:t>
                      </a:r>
                    </a:p>
                  </a:txBody>
                  <a:tcPr marL="15240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2629622736"/>
                  </a:ext>
                </a:extLst>
              </a:tr>
            </a:tbl>
          </a:graphicData>
        </a:graphic>
      </p:graphicFrame>
      <p:sp>
        <p:nvSpPr>
          <p:cNvPr id="6" name="矩形 5">
            <a:extLst>
              <a:ext uri="{FF2B5EF4-FFF2-40B4-BE49-F238E27FC236}">
                <a16:creationId xmlns:a16="http://schemas.microsoft.com/office/drawing/2014/main" id="{47617937-1EA7-4D35-A530-BA223D12EEE0}"/>
              </a:ext>
            </a:extLst>
          </p:cNvPr>
          <p:cNvSpPr/>
          <p:nvPr/>
        </p:nvSpPr>
        <p:spPr>
          <a:xfrm>
            <a:off x="574676" y="5487889"/>
            <a:ext cx="3025380" cy="369332"/>
          </a:xfrm>
          <a:prstGeom prst="rect">
            <a:avLst/>
          </a:prstGeom>
        </p:spPr>
        <p:txBody>
          <a:bodyPr wrap="none">
            <a:spAutoFit/>
          </a:bodyPr>
          <a:lstStyle/>
          <a:p>
            <a:r>
              <a:rPr lang="en-US" altLang="zh-CN" dirty="0">
                <a:solidFill>
                  <a:srgbClr val="222222"/>
                </a:solidFill>
                <a:latin typeface="segoe-ui_normal"/>
              </a:rPr>
              <a:t>1 GPU = one-half M60 card.</a:t>
            </a:r>
            <a:endParaRPr lang="zh-CN" altLang="en-US" dirty="0"/>
          </a:p>
        </p:txBody>
      </p:sp>
      <p:sp>
        <p:nvSpPr>
          <p:cNvPr id="7" name="矩形 6">
            <a:extLst>
              <a:ext uri="{FF2B5EF4-FFF2-40B4-BE49-F238E27FC236}">
                <a16:creationId xmlns:a16="http://schemas.microsoft.com/office/drawing/2014/main" id="{E73733F5-73EC-4295-B462-15748301CC52}"/>
              </a:ext>
            </a:extLst>
          </p:cNvPr>
          <p:cNvSpPr/>
          <p:nvPr/>
        </p:nvSpPr>
        <p:spPr>
          <a:xfrm>
            <a:off x="552056" y="6264458"/>
            <a:ext cx="10212927" cy="369332"/>
          </a:xfrm>
          <a:prstGeom prst="rect">
            <a:avLst/>
          </a:prstGeom>
        </p:spPr>
        <p:txBody>
          <a:bodyPr wrap="square">
            <a:spAutoFit/>
          </a:bodyPr>
          <a:lstStyle/>
          <a:p>
            <a:r>
              <a:rPr lang="zh-CN" altLang="en-US" dirty="0"/>
              <a:t>可用区域查看： https://azure.microsoft.com/zh-cn/regions/services/</a:t>
            </a:r>
          </a:p>
        </p:txBody>
      </p:sp>
    </p:spTree>
    <p:extLst>
      <p:ext uri="{BB962C8B-B14F-4D97-AF65-F5344CB8AC3E}">
        <p14:creationId xmlns:p14="http://schemas.microsoft.com/office/powerpoint/2010/main" val="617442766"/>
      </p:ext>
    </p:extLst>
  </p:cSld>
  <p:clrMapOvr>
    <a:masterClrMapping/>
  </p:clrMapOvr>
</p:sld>
</file>

<file path=ppt/theme/theme1.xml><?xml version="1.0" encoding="utf-8"?>
<a:theme xmlns:a="http://schemas.openxmlformats.org/drawingml/2006/main" name="4_Presentation1">
  <a:themeElements>
    <a:clrScheme name="">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000066"/>
      </a:folHlink>
    </a:clrScheme>
    <a:fontScheme name="2_Master_Templat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lnDef>
  </a:objectDefaults>
  <a:extraClrSchemeLst>
    <a:extraClrScheme>
      <a:clrScheme name="2_Master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Master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Master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Master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Master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Master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Master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2_Master_Template 8">
        <a:dk1>
          <a:srgbClr val="000000"/>
        </a:dk1>
        <a:lt1>
          <a:srgbClr val="FFFFFF"/>
        </a:lt1>
        <a:dk2>
          <a:srgbClr val="000000"/>
        </a:dk2>
        <a:lt2>
          <a:srgbClr val="C0C0C0"/>
        </a:lt2>
        <a:accent1>
          <a:srgbClr val="C1FEF9"/>
        </a:accent1>
        <a:accent2>
          <a:srgbClr val="DC0081"/>
        </a:accent2>
        <a:accent3>
          <a:srgbClr val="FFFFFF"/>
        </a:accent3>
        <a:accent4>
          <a:srgbClr val="000000"/>
        </a:accent4>
        <a:accent5>
          <a:srgbClr val="DDFEFB"/>
        </a:accent5>
        <a:accent6>
          <a:srgbClr val="C70074"/>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9">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10">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3333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1">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00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2">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99CC"/>
        </a:hlink>
        <a:folHlink>
          <a:srgbClr val="CECECE"/>
        </a:folHlink>
      </a:clrScheme>
      <a:clrMap bg1="lt1" tx1="dk1" bg2="lt2" tx2="dk2" accent1="accent1" accent2="accent2" accent3="accent3" accent4="accent4" accent5="accent5" accent6="accent6" hlink="hlink" folHlink="folHlink"/>
    </a:extraClrScheme>
    <a:extraClrScheme>
      <a:clrScheme name="2_Master_Template 13">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4">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436F9F"/>
        </a:hlink>
        <a:folHlink>
          <a:srgbClr val="CECECE"/>
        </a:folHlink>
      </a:clrScheme>
      <a:clrMap bg1="lt1" tx1="dk1" bg2="lt2" tx2="dk2" accent1="accent1" accent2="accent2" accent3="accent3" accent4="accent4" accent5="accent5" accent6="accent6" hlink="hlink" folHlink="folHlink"/>
    </a:extraClrScheme>
    <a:extraClrScheme>
      <a:clrScheme name="2_Master_Template 15">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E4BB0E"/>
        </a:hlink>
        <a:folHlink>
          <a:srgbClr val="CECECE"/>
        </a:folHlink>
      </a:clrScheme>
      <a:clrMap bg1="lt1" tx1="dk1" bg2="lt2" tx2="dk2" accent1="accent1" accent2="accent2" accent3="accent3" accent4="accent4" accent5="accent5" accent6="accent6" hlink="hlink" folHlink="folHlink"/>
    </a:extraClrScheme>
    <a:extraClrScheme>
      <a:clrScheme name="2_Master_Template 16">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FFFFFF"/>
        </a:hlink>
        <a:folHlink>
          <a:srgbClr val="CECECE"/>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5_Presentation1">
  <a:themeElements>
    <a:clrScheme name="">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000066"/>
      </a:folHlink>
    </a:clrScheme>
    <a:fontScheme name="2_Master_Templat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lnDef>
  </a:objectDefaults>
  <a:extraClrSchemeLst>
    <a:extraClrScheme>
      <a:clrScheme name="2_Master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Master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Master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Master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Master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Master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Master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2_Master_Template 8">
        <a:dk1>
          <a:srgbClr val="000000"/>
        </a:dk1>
        <a:lt1>
          <a:srgbClr val="FFFFFF"/>
        </a:lt1>
        <a:dk2>
          <a:srgbClr val="000000"/>
        </a:dk2>
        <a:lt2>
          <a:srgbClr val="C0C0C0"/>
        </a:lt2>
        <a:accent1>
          <a:srgbClr val="C1FEF9"/>
        </a:accent1>
        <a:accent2>
          <a:srgbClr val="DC0081"/>
        </a:accent2>
        <a:accent3>
          <a:srgbClr val="FFFFFF"/>
        </a:accent3>
        <a:accent4>
          <a:srgbClr val="000000"/>
        </a:accent4>
        <a:accent5>
          <a:srgbClr val="DDFEFB"/>
        </a:accent5>
        <a:accent6>
          <a:srgbClr val="C70074"/>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9">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10">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3333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1">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00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2">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99CC"/>
        </a:hlink>
        <a:folHlink>
          <a:srgbClr val="CECECE"/>
        </a:folHlink>
      </a:clrScheme>
      <a:clrMap bg1="lt1" tx1="dk1" bg2="lt2" tx2="dk2" accent1="accent1" accent2="accent2" accent3="accent3" accent4="accent4" accent5="accent5" accent6="accent6" hlink="hlink" folHlink="folHlink"/>
    </a:extraClrScheme>
    <a:extraClrScheme>
      <a:clrScheme name="2_Master_Template 13">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4">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436F9F"/>
        </a:hlink>
        <a:folHlink>
          <a:srgbClr val="CECECE"/>
        </a:folHlink>
      </a:clrScheme>
      <a:clrMap bg1="lt1" tx1="dk1" bg2="lt2" tx2="dk2" accent1="accent1" accent2="accent2" accent3="accent3" accent4="accent4" accent5="accent5" accent6="accent6" hlink="hlink" folHlink="folHlink"/>
    </a:extraClrScheme>
    <a:extraClrScheme>
      <a:clrScheme name="2_Master_Template 15">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E4BB0E"/>
        </a:hlink>
        <a:folHlink>
          <a:srgbClr val="CECECE"/>
        </a:folHlink>
      </a:clrScheme>
      <a:clrMap bg1="lt1" tx1="dk1" bg2="lt2" tx2="dk2" accent1="accent1" accent2="accent2" accent3="accent3" accent4="accent4" accent5="accent5" accent6="accent6" hlink="hlink" folHlink="folHlink"/>
    </a:extraClrScheme>
    <a:extraClrScheme>
      <a:clrScheme name="2_Master_Template 16">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FFFFFF"/>
        </a:hlink>
        <a:folHlink>
          <a:srgbClr val="CECECE"/>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7_COLOR TEMPLATE">
  <a:themeElements>
    <a:clrScheme name="Custom 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002050"/>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defTabSz="932472" fontAlgn="base">
          <a:spcBef>
            <a:spcPct val="0"/>
          </a:spcBef>
          <a:spcAft>
            <a:spcPct val="0"/>
          </a:spcAft>
          <a:defRPr sz="2400">
            <a:solidFill>
              <a:schemeClr val="tx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746</TotalTime>
  <Words>1136</Words>
  <Application>Microsoft Office PowerPoint</Application>
  <PresentationFormat>宽屏</PresentationFormat>
  <Paragraphs>256</Paragraphs>
  <Slides>19</Slides>
  <Notes>19</Notes>
  <HiddenSlides>0</HiddenSlides>
  <MMClips>0</MMClips>
  <ScaleCrop>false</ScaleCrop>
  <HeadingPairs>
    <vt:vector size="6" baseType="variant">
      <vt:variant>
        <vt:lpstr>已用的字体</vt:lpstr>
      </vt:variant>
      <vt:variant>
        <vt:i4>10</vt:i4>
      </vt:variant>
      <vt:variant>
        <vt:lpstr>主题</vt:lpstr>
      </vt:variant>
      <vt:variant>
        <vt:i4>3</vt:i4>
      </vt:variant>
      <vt:variant>
        <vt:lpstr>幻灯片标题</vt:lpstr>
      </vt:variant>
      <vt:variant>
        <vt:i4>19</vt:i4>
      </vt:variant>
    </vt:vector>
  </HeadingPairs>
  <TitlesOfParts>
    <vt:vector size="32" baseType="lpstr">
      <vt:lpstr>segoe-ui_normal</vt:lpstr>
      <vt:lpstr>segoe-ui_semibold</vt:lpstr>
      <vt:lpstr>等线</vt:lpstr>
      <vt:lpstr>Arial</vt:lpstr>
      <vt:lpstr>Calibri</vt:lpstr>
      <vt:lpstr>Consolas</vt:lpstr>
      <vt:lpstr>Segoe UI</vt:lpstr>
      <vt:lpstr>Segoe UI Light</vt:lpstr>
      <vt:lpstr>Verdana</vt:lpstr>
      <vt:lpstr>Wingdings</vt:lpstr>
      <vt:lpstr>4_Presentation1</vt:lpstr>
      <vt:lpstr>5_Presentation1</vt:lpstr>
      <vt:lpstr>7_COLOR TEMPLATE</vt:lpstr>
      <vt:lpstr>PowerPoint 演示文稿</vt:lpstr>
      <vt:lpstr>Data Science VM ? </vt:lpstr>
      <vt:lpstr>Azure Data Science VM</vt:lpstr>
      <vt:lpstr>Azure Data Science VM</vt:lpstr>
      <vt:lpstr>Azure Data Science VM for CV</vt:lpstr>
      <vt:lpstr>Azure GPU VM</vt:lpstr>
      <vt:lpstr>Azure GPU VM</vt:lpstr>
      <vt:lpstr>Azure GPU VM</vt:lpstr>
      <vt:lpstr>Azure GPU VM</vt:lpstr>
      <vt:lpstr>Azure Data Science VM Key Scenarios </vt:lpstr>
      <vt:lpstr>演示：如何创建DSVM</vt:lpstr>
      <vt:lpstr>演示：DSVM + Keras + CNTK   + Sentiment Analytics</vt:lpstr>
      <vt:lpstr>Computer Vision</vt:lpstr>
      <vt:lpstr>Image Classification</vt:lpstr>
      <vt:lpstr>Image Classification</vt:lpstr>
      <vt:lpstr>演示：DSVM + Keras + Tensorflow   + Bird Classification</vt:lpstr>
      <vt:lpstr>Object Detection</vt:lpstr>
      <vt:lpstr>Object Detection</vt:lpstr>
      <vt:lpstr>演示：DSVM + Keras + Tensorflow   + Cosmicad Detection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Shijun Liu</dc:creator>
  <cp:lastModifiedBy>Shijun Liu</cp:lastModifiedBy>
  <cp:revision>102</cp:revision>
  <dcterms:created xsi:type="dcterms:W3CDTF">2017-06-19T08:52:03Z</dcterms:created>
  <dcterms:modified xsi:type="dcterms:W3CDTF">2018-01-24T16:54:39Z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wya@microsoft.com</vt:lpwstr>
  </property>
  <property fmtid="{D5CDD505-2E9C-101B-9397-08002B2CF9AE}" pid="5" name="MSIP_Label_f42aa342-8706-4288-bd11-ebb85995028c_SetDate">
    <vt:lpwstr>2018-01-10T07:50:04.8958876Z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